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328" r:id="rId5"/>
    <p:sldId id="330" r:id="rId6"/>
    <p:sldId id="334" r:id="rId7"/>
    <p:sldId id="335" r:id="rId8"/>
    <p:sldId id="336" r:id="rId9"/>
    <p:sldId id="314" r:id="rId10"/>
    <p:sldId id="297" r:id="rId11"/>
    <p:sldId id="374" r:id="rId12"/>
    <p:sldId id="375" r:id="rId13"/>
    <p:sldId id="320" r:id="rId14"/>
    <p:sldId id="301" r:id="rId15"/>
    <p:sldId id="344" r:id="rId16"/>
    <p:sldId id="345" r:id="rId17"/>
    <p:sldId id="346" r:id="rId18"/>
    <p:sldId id="347" r:id="rId19"/>
    <p:sldId id="364" r:id="rId20"/>
    <p:sldId id="352" r:id="rId21"/>
    <p:sldId id="368" r:id="rId22"/>
    <p:sldId id="359" r:id="rId23"/>
    <p:sldId id="361" r:id="rId24"/>
    <p:sldId id="373" r:id="rId25"/>
    <p:sldId id="34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8E98"/>
    <a:srgbClr val="248CD2"/>
    <a:srgbClr val="CA929B"/>
    <a:srgbClr val="AB678E"/>
    <a:srgbClr val="0D3047"/>
    <a:srgbClr val="0B2B41"/>
    <a:srgbClr val="114263"/>
    <a:srgbClr val="401918"/>
    <a:srgbClr val="731F1C"/>
    <a:srgbClr val="B26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72" autoAdjust="0"/>
    <p:restoredTop sz="94703" autoAdjust="0"/>
  </p:normalViewPr>
  <p:slideViewPr>
    <p:cSldViewPr snapToGrid="0">
      <p:cViewPr varScale="1">
        <p:scale>
          <a:sx n="63" d="100"/>
          <a:sy n="63" d="100"/>
        </p:scale>
        <p:origin x="524" y="56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D1D01A-5516-4E1C-9A6D-D9EF8C203F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7A2D-9F8F-45E9-B127-C2407E7953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4338A-2C54-48B6-A869-F1523EB17642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15058-9F03-4AC5-A723-3D23E27720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E583C-77B5-479A-A9CA-17DC816BC6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D57C9-54A6-4BAA-A5CD-C535F9370C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6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205A9-A302-429C-8AB8-C362C4362DF4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82289-BCFD-4053-9D06-A9140C63A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7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_Important 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nten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Content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2541" y="2344189"/>
            <a:ext cx="2081776" cy="3742289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554" y="2344189"/>
            <a:ext cx="2081776" cy="3742289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GB" noProof="0" dirty="0"/>
              <a:t>t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9193" y="170688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59109" y="1709651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Icon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52457" y="2344189"/>
            <a:ext cx="2081776" cy="3742289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519025" y="170688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C4BC0618-B8EA-4881-837C-A1234A4CEB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12373" y="2344189"/>
            <a:ext cx="2081776" cy="3742289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0C998C99-AD38-4FFC-80AC-777ED866D8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72289" y="2344188"/>
            <a:ext cx="2081776" cy="3742289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15">
            <a:extLst>
              <a:ext uri="{FF2B5EF4-FFF2-40B4-BE49-F238E27FC236}">
                <a16:creationId xmlns:a16="http://schemas.microsoft.com/office/drawing/2014/main" id="{746C5B6F-D663-406B-8D17-EA8216BF25F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878941" y="170688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9" name="Content Placeholder 15">
            <a:extLst>
              <a:ext uri="{FF2B5EF4-FFF2-40B4-BE49-F238E27FC236}">
                <a16:creationId xmlns:a16="http://schemas.microsoft.com/office/drawing/2014/main" id="{F7F92F95-5469-420B-A93F-E0A81A144D6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0238857" y="1671555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_2 colum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Content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svg"/><Relationship Id="rId11" Type="http://schemas.openxmlformats.org/officeDocument/2006/relationships/hyperlink" Target="http://inees.vps.ns.ac.rs/" TargetMode="External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europa.rs/wp-content/uploads/2020/04/Medical-Containers-01-scaled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Three people sitting at picnic table">
            <a:extLst>
              <a:ext uri="{FF2B5EF4-FFF2-40B4-BE49-F238E27FC236}">
                <a16:creationId xmlns:a16="http://schemas.microsoft.com/office/drawing/2014/main" id="{0B90EB26-97FD-4B8B-86E0-B00589E094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676568" cy="6858000"/>
          </a:xfr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8096" y="204715"/>
            <a:ext cx="5763904" cy="4039739"/>
          </a:xfrm>
        </p:spPr>
        <p:txBody>
          <a:bodyPr/>
          <a:lstStyle/>
          <a:p>
            <a:pPr algn="ctr"/>
            <a:r>
              <a:rPr lang="en-US" b="1" cap="all" dirty="0"/>
              <a:t>INEES</a:t>
            </a:r>
            <a:br>
              <a:rPr lang="en-US" b="1" cap="all" dirty="0"/>
            </a:br>
            <a:br>
              <a:rPr lang="sr-Latn-RS" b="1" cap="all" dirty="0"/>
            </a:br>
            <a:r>
              <a:rPr lang="sr-Latn-RS" b="1" dirty="0"/>
              <a:t>EVROPSKA UNIJA</a:t>
            </a:r>
            <a:br>
              <a:rPr lang="sr-Latn-RS" dirty="0"/>
            </a:br>
            <a:r>
              <a:rPr lang="sr-Latn-RS" dirty="0"/>
              <a:t> </a:t>
            </a:r>
            <a:r>
              <a:rPr lang="sr-Latn-RS" i="1" dirty="0"/>
              <a:t>Najveći donator Republike Srbije </a:t>
            </a:r>
            <a:endParaRPr lang="en-US" i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664AAE-5AE9-41D7-8346-002B9F445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172C357C-AFDB-4360-AB27-5DF3EF28F8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52" r="21895"/>
          <a:stretch/>
        </p:blipFill>
        <p:spPr>
          <a:xfrm>
            <a:off x="1145135" y="1158126"/>
            <a:ext cx="3845609" cy="3879171"/>
          </a:xfrm>
          <a:prstGeom prst="rect">
            <a:avLst/>
          </a:prstGeom>
        </p:spPr>
      </p:pic>
      <p:pic>
        <p:nvPicPr>
          <p:cNvPr id="15" name="Picture 14" descr="A picture containing city&#10;&#10;Description automatically generated">
            <a:extLst>
              <a:ext uri="{FF2B5EF4-FFF2-40B4-BE49-F238E27FC236}">
                <a16:creationId xmlns:a16="http://schemas.microsoft.com/office/drawing/2014/main" id="{7F0C7AAC-D726-4C88-B5A7-0FF3430B8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144" y="5233184"/>
            <a:ext cx="4247769" cy="117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54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walking with a bookbag and bike">
            <a:extLst>
              <a:ext uri="{FF2B5EF4-FFF2-40B4-BE49-F238E27FC236}">
                <a16:creationId xmlns:a16="http://schemas.microsoft.com/office/drawing/2014/main" id="{3111B687-3781-4457-A624-86311FC690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1525" y="-101600"/>
            <a:ext cx="5355875" cy="6858000"/>
          </a:xfr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10119" y="0"/>
            <a:ext cx="3575632" cy="6858000"/>
            <a:chOff x="2340861" y="0"/>
            <a:chExt cx="6874026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1867" y="169333"/>
            <a:ext cx="6143884" cy="6186427"/>
          </a:xfrm>
        </p:spPr>
        <p:txBody>
          <a:bodyPr/>
          <a:lstStyle/>
          <a:p>
            <a:pPr algn="just"/>
            <a:endParaRPr lang="sr-Latn-RS" dirty="0"/>
          </a:p>
          <a:p>
            <a:pPr algn="just"/>
            <a:endParaRPr lang="sr-Latn-RS" sz="1600" dirty="0"/>
          </a:p>
          <a:p>
            <a:pPr algn="just"/>
            <a:r>
              <a:rPr lang="sr-Latn-RS" sz="1600" dirty="0"/>
              <a:t>E</a:t>
            </a:r>
            <a:r>
              <a:rPr lang="en-US" sz="1600" dirty="0"/>
              <a:t>U je omogućila nove modernije operacione sale, urgentne centre, veliki broj bolničkih kreveta, nova ambulantna vozila i bolničke kuhinje i opremu za higijenu kupljene za </a:t>
            </a:r>
            <a:r>
              <a:rPr lang="en-US" sz="1600" dirty="0" err="1"/>
              <a:t>centre</a:t>
            </a:r>
            <a:r>
              <a:rPr lang="en-US" sz="1600" dirty="0"/>
              <a:t> u</a:t>
            </a:r>
            <a:r>
              <a:rPr lang="sr-Latn-RS" sz="1600" dirty="0"/>
              <a:t>: </a:t>
            </a:r>
          </a:p>
          <a:p>
            <a:pPr algn="just"/>
            <a:endParaRPr lang="sr-Latn-RS" sz="1600" dirty="0"/>
          </a:p>
          <a:p>
            <a:pPr algn="just"/>
            <a:endParaRPr lang="sr-Latn-RS" sz="1600" dirty="0"/>
          </a:p>
          <a:p>
            <a:pPr algn="just"/>
            <a:endParaRPr lang="sr-Latn-RS" sz="1600" dirty="0"/>
          </a:p>
          <a:p>
            <a:pPr algn="just"/>
            <a:endParaRPr lang="sr-Latn-RS" sz="16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sr-Latn-RS" sz="16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sr-Latn-RS" sz="16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sr-Latn-RS" sz="16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sr-Latn-RS" sz="16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sr-Latn-RS" sz="16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sr-Latn-RS" sz="1600" dirty="0"/>
          </a:p>
          <a:p>
            <a:pPr algn="just"/>
            <a:endParaRPr lang="sr-Latn-RS" sz="16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sr-Latn-RS" sz="16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600" dirty="0" err="1"/>
              <a:t>Beogradu</a:t>
            </a:r>
            <a:r>
              <a:rPr lang="en-US" sz="1600" dirty="0"/>
              <a:t> u četiri velike zdravstvene ustanove (KBC Zvezdara i Zemun, GAK Narodni Front i Institut za majku i dete</a:t>
            </a:r>
            <a:r>
              <a:rPr lang="en-US" dirty="0"/>
              <a:t>).</a:t>
            </a:r>
          </a:p>
          <a:p>
            <a:pPr algn="just"/>
            <a:endParaRPr lang="sr-Latn-R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 descr="Slide number">
            <a:extLst>
              <a:ext uri="{FF2B5EF4-FFF2-40B4-BE49-F238E27FC236}">
                <a16:creationId xmlns:a16="http://schemas.microsoft.com/office/drawing/2014/main" id="{79161314-0A22-4109-A2B1-41E87EFE1E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10</a:t>
            </a:fld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61655805"/>
              </p:ext>
            </p:extLst>
          </p:nvPr>
        </p:nvGraphicFramePr>
        <p:xfrm>
          <a:off x="795866" y="1981200"/>
          <a:ext cx="5198534" cy="29667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599267">
                  <a:extLst>
                    <a:ext uri="{9D8B030D-6E8A-4147-A177-3AD203B41FA5}">
                      <a16:colId xmlns:a16="http://schemas.microsoft.com/office/drawing/2014/main" val="1409061777"/>
                    </a:ext>
                  </a:extLst>
                </a:gridCol>
                <a:gridCol w="2599267">
                  <a:extLst>
                    <a:ext uri="{9D8B030D-6E8A-4147-A177-3AD203B41FA5}">
                      <a16:colId xmlns:a16="http://schemas.microsoft.com/office/drawing/2014/main" val="3435266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b="0" dirty="0"/>
                        <a:t>KIKINDA</a:t>
                      </a:r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b="0" dirty="0"/>
                        <a:t>JAGODINA</a:t>
                      </a:r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2829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b="0" dirty="0"/>
                        <a:t>PANČEVO</a:t>
                      </a:r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b="0" dirty="0"/>
                        <a:t>ZAJEČAR</a:t>
                      </a:r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1062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b="0" dirty="0"/>
                        <a:t>SOMBOR</a:t>
                      </a:r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b="0" dirty="0"/>
                        <a:t>ČAČAK</a:t>
                      </a:r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8082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b="0" dirty="0"/>
                        <a:t>SUBOTICA</a:t>
                      </a:r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b="0" dirty="0"/>
                        <a:t>KRUŠEVAC</a:t>
                      </a:r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7471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b="0" dirty="0"/>
                        <a:t>SMEDEREVO</a:t>
                      </a:r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b="0" dirty="0"/>
                        <a:t>UŽICE</a:t>
                      </a:r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9908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b="0" dirty="0"/>
                        <a:t>S. MITROVICA</a:t>
                      </a:r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b="0" dirty="0"/>
                        <a:t>NOVI PAZAR</a:t>
                      </a:r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4276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b="0" dirty="0"/>
                        <a:t>PARAĆIN</a:t>
                      </a:r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b="0" dirty="0"/>
                        <a:t>LESKOVAC</a:t>
                      </a:r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8103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b="0" dirty="0"/>
                        <a:t>ĆUPRIJA</a:t>
                      </a:r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b="0" dirty="0"/>
                        <a:t>PIROT</a:t>
                      </a:r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3116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607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rial view of boy sitting at his laptop">
            <a:extLst>
              <a:ext uri="{FF2B5EF4-FFF2-40B4-BE49-F238E27FC236}">
                <a16:creationId xmlns:a16="http://schemas.microsoft.com/office/drawing/2014/main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95848" y="-1"/>
            <a:ext cx="3927782" cy="6687453"/>
            <a:chOff x="1826589" y="0"/>
            <a:chExt cx="7388298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5" name="Content Placeholder 34" descr="Open Book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1319" y="408033"/>
            <a:ext cx="548640" cy="548640"/>
          </a:xfrm>
        </p:spPr>
      </p:pic>
      <p:sp>
        <p:nvSpPr>
          <p:cNvPr id="23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8642" y="1123088"/>
            <a:ext cx="5923825" cy="5232672"/>
          </a:xfrm>
        </p:spPr>
        <p:txBody>
          <a:bodyPr/>
          <a:lstStyle/>
          <a:p>
            <a:pPr algn="just"/>
            <a:r>
              <a:rPr lang="en-US" sz="2000" dirty="0"/>
              <a:t>Manje zajednice takođe su imale koristi od EU pomoći za razvoj njihovih sistema zdravstvene </a:t>
            </a:r>
            <a:r>
              <a:rPr lang="en-US" sz="2000" dirty="0" err="1"/>
              <a:t>zaštite</a:t>
            </a:r>
            <a:r>
              <a:rPr lang="en-US" sz="2000" dirty="0"/>
              <a:t>.</a:t>
            </a:r>
            <a:endParaRPr lang="sr-Latn-RS" sz="2000" dirty="0"/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EU je pomogla da se uspostavi Nacionalni program za skrining protiv raka u Republici Srbiji, a do sada je donirano preko 6,6 miliona </a:t>
            </a:r>
            <a:r>
              <a:rPr lang="en-US" sz="2000" dirty="0" err="1"/>
              <a:t>evra</a:t>
            </a:r>
            <a:r>
              <a:rPr lang="en-US" sz="2000" dirty="0"/>
              <a:t>.</a:t>
            </a:r>
            <a:endParaRPr lang="sr-Latn-RS" sz="2000" dirty="0"/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Kupovina zaliha osnovnih lekova i ostalih sanitetskih sredstava za javne apoteke i zdravstvene ustanove u </a:t>
            </a:r>
            <a:r>
              <a:rPr lang="en-US" sz="2000" dirty="0" err="1"/>
              <a:t>Srbiji</a:t>
            </a:r>
            <a:r>
              <a:rPr lang="en-US" sz="2000" dirty="0"/>
              <a:t>, imajući u vidu donaciju EU u iznosu od preko 43 miliona </a:t>
            </a:r>
            <a:r>
              <a:rPr lang="en-US" sz="2000" dirty="0" err="1"/>
              <a:t>evra</a:t>
            </a:r>
            <a:r>
              <a:rPr lang="en-US" sz="2000" dirty="0"/>
              <a:t>.</a:t>
            </a:r>
            <a:endParaRPr lang="sr-Latn-RS" sz="2000" dirty="0"/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EU je pružila potrebnu podršku srpskim laboratorijama, sa savremenom opremom i zalihama u ukupnoj vrednosti donacije od 4,9 miliona evra.</a:t>
            </a:r>
          </a:p>
          <a:p>
            <a:pPr algn="just"/>
            <a:endParaRPr lang="sr-Latn-RS" sz="1800" dirty="0"/>
          </a:p>
          <a:p>
            <a:pPr algn="just"/>
            <a:endParaRPr lang="sr-Latn-RS" sz="1800" b="1" dirty="0"/>
          </a:p>
        </p:txBody>
      </p:sp>
      <p:pic>
        <p:nvPicPr>
          <p:cNvPr id="36" name="Content Placeholder 35" descr="Medal">
            <a:extLst>
              <a:ext uri="{FF2B5EF4-FFF2-40B4-BE49-F238E27FC236}">
                <a16:creationId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59714" y="433757"/>
            <a:ext cx="548640" cy="548640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lide Number Placeholder 5" descr="Slide number">
            <a:extLst>
              <a:ext uri="{FF2B5EF4-FFF2-40B4-BE49-F238E27FC236}">
                <a16:creationId xmlns:a16="http://schemas.microsoft.com/office/drawing/2014/main" id="{11457662-C1A5-4B93-8E30-88025E27C4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11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56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2"/>
          <a:srcRect l="28182" t="19932" r="29695" b="9280"/>
          <a:stretch/>
        </p:blipFill>
        <p:spPr bwMode="auto">
          <a:xfrm>
            <a:off x="1913467" y="245533"/>
            <a:ext cx="7603066" cy="59859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3978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boy in front of library stacks">
            <a:extLst>
              <a:ext uri="{FF2B5EF4-FFF2-40B4-BE49-F238E27FC236}">
                <a16:creationId xmlns:a16="http://schemas.microsoft.com/office/drawing/2014/main" id="{141CBC39-54B4-4424-84FB-FDAABDFFAE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pic>
        <p:nvPicPr>
          <p:cNvPr id="5" name="Picture Placeholder 4" descr="person reading a book">
            <a:extLst>
              <a:ext uri="{FF2B5EF4-FFF2-40B4-BE49-F238E27FC236}">
                <a16:creationId xmlns:a16="http://schemas.microsoft.com/office/drawing/2014/main" id="{70316739-C7FA-4487-B86B-6CE17B09B02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7969C14-1078-4610-9BC5-74119C9B8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3" name="Title 32" descr="title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13" y="4259080"/>
            <a:ext cx="7059346" cy="822960"/>
          </a:xfrm>
        </p:spPr>
        <p:txBody>
          <a:bodyPr/>
          <a:lstStyle/>
          <a:p>
            <a:pPr algn="ctr"/>
            <a:r>
              <a:rPr lang="sr-Latn-RS" sz="3600" b="1" dirty="0">
                <a:solidFill>
                  <a:schemeClr val="bg1"/>
                </a:solidFill>
              </a:rPr>
              <a:t>PODRŠKA EVROPSKE UNIJE U BORBI PROTIV CORONA VIRUSA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 descr="slide number">
            <a:extLst>
              <a:ext uri="{FF2B5EF4-FFF2-40B4-BE49-F238E27FC236}">
                <a16:creationId xmlns:a16="http://schemas.microsoft.com/office/drawing/2014/main" id="{EC784E4D-7E61-4FDC-AD6A-E38867722409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13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611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 descr="slide content">
            <a:extLst>
              <a:ext uri="{FF2B5EF4-FFF2-40B4-BE49-F238E27FC236}">
                <a16:creationId xmlns:a16="http://schemas.microsoft.com/office/drawing/2014/main" id="{5336101E-D654-46D8-A983-BF46C5D865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53662" y="836023"/>
            <a:ext cx="9261230" cy="5521234"/>
          </a:xfrm>
        </p:spPr>
        <p:txBody>
          <a:bodyPr/>
          <a:lstStyle/>
          <a:p>
            <a:pPr algn="just"/>
            <a:r>
              <a:rPr lang="en-US" sz="2000" dirty="0"/>
              <a:t>U martu 2020. godine Evropska komisija ponudila je Srbiji paket od 93 miliona evra za borbu protiv COVID-19:</a:t>
            </a:r>
            <a:endParaRPr lang="sr-Latn-RS" sz="2000" dirty="0"/>
          </a:p>
          <a:p>
            <a:pPr marL="0" indent="0" algn="just">
              <a:buNone/>
            </a:pPr>
            <a:endParaRPr lang="sr-Latn-RS" sz="2000" dirty="0"/>
          </a:p>
          <a:p>
            <a:pPr marL="457200" indent="-457200" algn="just">
              <a:buAutoNum type="arabicPeriod"/>
            </a:pPr>
            <a:r>
              <a:rPr lang="en-US" sz="2000" b="1" dirty="0" err="1"/>
              <a:t>Hitne</a:t>
            </a:r>
            <a:r>
              <a:rPr lang="en-US" sz="2000" b="1" dirty="0"/>
              <a:t> mere: 15 </a:t>
            </a:r>
            <a:r>
              <a:rPr lang="en-US" sz="2000" b="1" dirty="0" err="1"/>
              <a:t>miliona</a:t>
            </a:r>
            <a:r>
              <a:rPr lang="en-US" sz="2000" b="1" dirty="0"/>
              <a:t> </a:t>
            </a:r>
            <a:r>
              <a:rPr lang="en-US" sz="2000" b="1" dirty="0" err="1"/>
              <a:t>evra</a:t>
            </a:r>
            <a:endParaRPr lang="sr-Latn-RS" sz="2000" b="1" dirty="0"/>
          </a:p>
          <a:p>
            <a:pPr marL="0" indent="0" algn="just">
              <a:buNone/>
            </a:pPr>
            <a:endParaRPr lang="en-US" sz="2000" dirty="0"/>
          </a:p>
          <a:p>
            <a:pPr lvl="0" algn="just"/>
            <a:r>
              <a:rPr lang="en-US" sz="2000" b="1" dirty="0"/>
              <a:t>Transport hitne medicinske opreme i materijala </a:t>
            </a:r>
            <a:r>
              <a:rPr lang="en-US" sz="2000" dirty="0"/>
              <a:t>koje Srbija nabavlja u inostranstvu:</a:t>
            </a:r>
          </a:p>
          <a:p>
            <a:pPr lvl="0" algn="just"/>
            <a:r>
              <a:rPr lang="en-US" sz="2000" b="1" dirty="0"/>
              <a:t>Nabavka dodatne hitne medicinske opreme i materijala</a:t>
            </a:r>
            <a:r>
              <a:rPr lang="en-US" sz="2000" dirty="0"/>
              <a:t> (kao što su respiratori, maske, rukavice, itd.) </a:t>
            </a:r>
            <a:r>
              <a:rPr lang="en-US" sz="2000" b="1" dirty="0"/>
              <a:t>namenjenih zdravstvenom osoblju i opštoj populaciji</a:t>
            </a:r>
            <a:r>
              <a:rPr lang="en-US" sz="2000" dirty="0"/>
              <a:t>; kao i druge hitne potrepštine koje su dogovorene sa Vladom RS za zdravstvenu i socijalnu negu.</a:t>
            </a:r>
          </a:p>
          <a:p>
            <a:pPr lvl="0" algn="just"/>
            <a:r>
              <a:rPr lang="en-US" sz="2000" b="1" dirty="0"/>
              <a:t>Podrška osetljivim grupama</a:t>
            </a:r>
            <a:r>
              <a:rPr lang="en-US" sz="2000" dirty="0"/>
              <a:t> – Romska zajednica</a:t>
            </a:r>
          </a:p>
          <a:p>
            <a:pPr lvl="0" algn="just"/>
            <a:r>
              <a:rPr lang="en-US" sz="2000" b="1" dirty="0"/>
              <a:t>Podrška osetljivim grupama </a:t>
            </a:r>
            <a:r>
              <a:rPr lang="en-US" sz="2000" dirty="0"/>
              <a:t>– žene i starija lica u zabačenim mestima</a:t>
            </a:r>
          </a:p>
          <a:p>
            <a:pPr lvl="0" algn="just"/>
            <a:r>
              <a:rPr lang="en-US" sz="2000" b="1" dirty="0"/>
              <a:t>Podrška tranzitnim centrima za migrante</a:t>
            </a:r>
          </a:p>
          <a:p>
            <a:pPr algn="just"/>
            <a:endParaRPr lang="sr-Latn-RS" sz="2000" b="1" u="sng" dirty="0"/>
          </a:p>
        </p:txBody>
      </p:sp>
    </p:spTree>
    <p:extLst>
      <p:ext uri="{BB962C8B-B14F-4D97-AF65-F5344CB8AC3E}">
        <p14:creationId xmlns:p14="http://schemas.microsoft.com/office/powerpoint/2010/main" val="4013595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rial view of boy sitting at his laptop">
            <a:extLst>
              <a:ext uri="{FF2B5EF4-FFF2-40B4-BE49-F238E27FC236}">
                <a16:creationId xmlns:a16="http://schemas.microsoft.com/office/drawing/2014/main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05649" y="0"/>
            <a:ext cx="7086351" cy="6858000"/>
          </a:xfr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14178" y="-498108"/>
            <a:ext cx="3073822" cy="6687453"/>
            <a:chOff x="1826589" y="0"/>
            <a:chExt cx="7388298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5" name="Content Placeholder 34" descr="Open Book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77673" y="803817"/>
            <a:ext cx="548640" cy="548640"/>
          </a:xfrm>
        </p:spPr>
      </p:pic>
      <p:sp>
        <p:nvSpPr>
          <p:cNvPr id="23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995" y="1333632"/>
            <a:ext cx="4430654" cy="4468693"/>
          </a:xfrm>
        </p:spPr>
        <p:txBody>
          <a:bodyPr/>
          <a:lstStyle/>
          <a:p>
            <a:r>
              <a:rPr lang="sr-Latn-RS" sz="2000" b="1" dirty="0"/>
              <a:t>2. </a:t>
            </a:r>
            <a:r>
              <a:rPr lang="en-US" sz="2000" b="1" dirty="0" err="1"/>
              <a:t>Srednjoročne</a:t>
            </a:r>
            <a:r>
              <a:rPr lang="en-US" sz="2000" b="1" dirty="0"/>
              <a:t> mere: 78 </a:t>
            </a:r>
            <a:r>
              <a:rPr lang="en-US" sz="2000" b="1" dirty="0" err="1"/>
              <a:t>miliona</a:t>
            </a:r>
            <a:r>
              <a:rPr lang="en-US" sz="2000" b="1" dirty="0"/>
              <a:t> </a:t>
            </a:r>
            <a:r>
              <a:rPr lang="en-US" sz="2000" b="1" dirty="0" err="1"/>
              <a:t>evra</a:t>
            </a:r>
            <a:endParaRPr lang="sr-Latn-RS" sz="2000" b="1" dirty="0"/>
          </a:p>
          <a:p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Podrška zapošljavanju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Podrška razvoju sektora malih i srednjih preduzeća</a:t>
            </a:r>
          </a:p>
        </p:txBody>
      </p:sp>
      <p:pic>
        <p:nvPicPr>
          <p:cNvPr id="36" name="Content Placeholder 35" descr="Medal">
            <a:extLst>
              <a:ext uri="{FF2B5EF4-FFF2-40B4-BE49-F238E27FC236}">
                <a16:creationId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10119" y="803817"/>
            <a:ext cx="548640" cy="548640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lide Number Placeholder 5" descr="Slide number">
            <a:extLst>
              <a:ext uri="{FF2B5EF4-FFF2-40B4-BE49-F238E27FC236}">
                <a16:creationId xmlns:a16="http://schemas.microsoft.com/office/drawing/2014/main" id="{11457662-C1A5-4B93-8E30-88025E27C4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15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773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10119" y="0"/>
            <a:ext cx="3575632" cy="6858000"/>
            <a:chOff x="2340861" y="0"/>
            <a:chExt cx="6874026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 descr="Slide number">
            <a:extLst>
              <a:ext uri="{FF2B5EF4-FFF2-40B4-BE49-F238E27FC236}">
                <a16:creationId xmlns:a16="http://schemas.microsoft.com/office/drawing/2014/main" id="{79161314-0A22-4109-A2B1-41E87EFE1E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16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2"/>
          <a:srcRect l="13948" t="14310" r="14455" b="9537"/>
          <a:stretch/>
        </p:blipFill>
        <p:spPr bwMode="auto">
          <a:xfrm>
            <a:off x="1693333" y="211668"/>
            <a:ext cx="8195734" cy="62355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7955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group of students at a table studying in the library">
            <a:extLst>
              <a:ext uri="{FF2B5EF4-FFF2-40B4-BE49-F238E27FC236}">
                <a16:creationId xmlns:a16="http://schemas.microsoft.com/office/drawing/2014/main" id="{1A5F02FB-FDF1-427A-AB2F-50F09EBEE5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6D2D9B-E0B9-499F-9404-108DB59E4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7779224" cy="6858000"/>
            <a:chOff x="0" y="0"/>
            <a:chExt cx="6957056" cy="6858000"/>
          </a:xfrm>
        </p:grpSpPr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7E2E6584-76E9-4C56-A349-C9CDC96DC5F0}"/>
                </a:ext>
              </a:extLst>
            </p:cNvPr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73F00D5-E18D-4210-AD3E-3ED73CEE4865}"/>
                </a:ext>
              </a:extLst>
            </p:cNvPr>
            <p:cNvSpPr/>
            <p:nvPr/>
          </p:nvSpPr>
          <p:spPr>
            <a:xfrm flipH="1" flipV="1">
              <a:off x="0" y="482600"/>
              <a:ext cx="6957056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77883-A694-450C-A2C7-C9C8A85D9915}"/>
                </a:ext>
              </a:extLst>
            </p:cNvPr>
            <p:cNvSpPr/>
            <p:nvPr/>
          </p:nvSpPr>
          <p:spPr>
            <a:xfrm flipH="1" flipV="1">
              <a:off x="0" y="4457696"/>
              <a:ext cx="6267450" cy="883839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1" name="Title 30" descr="title">
            <a:extLst>
              <a:ext uri="{FF2B5EF4-FFF2-40B4-BE49-F238E27FC236}">
                <a16:creationId xmlns:a16="http://schemas.microsoft.com/office/drawing/2014/main" id="{9284195F-D106-45D8-ABAA-959FA6894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019" y="2404233"/>
            <a:ext cx="7100781" cy="2045185"/>
          </a:xfrm>
        </p:spPr>
        <p:txBody>
          <a:bodyPr/>
          <a:lstStyle/>
          <a:p>
            <a:pPr algn="ctr"/>
            <a:r>
              <a:rPr lang="sr-Latn-RS" sz="4000" b="1" dirty="0"/>
              <a:t>EVROPSKA UNIJA JE UVEK BILA UZ SRBIJU U TEŠKIM MOMENTIMA</a:t>
            </a:r>
            <a:endParaRPr lang="en-US" sz="4000" b="1" dirty="0"/>
          </a:p>
        </p:txBody>
      </p:sp>
      <p:pic>
        <p:nvPicPr>
          <p:cNvPr id="15" name="Picture 14" descr="A picture containing white, black, red, holding&#10;&#10;Description automatically generated">
            <a:extLst>
              <a:ext uri="{FF2B5EF4-FFF2-40B4-BE49-F238E27FC236}">
                <a16:creationId xmlns:a16="http://schemas.microsoft.com/office/drawing/2014/main" id="{6B6DF1A0-FE35-45B7-9640-257DB9F90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243" y="4457696"/>
            <a:ext cx="4345497" cy="892116"/>
          </a:xfrm>
          <a:prstGeom prst="rect">
            <a:avLst/>
          </a:prstGeom>
        </p:spPr>
      </p:pic>
      <p:pic>
        <p:nvPicPr>
          <p:cNvPr id="11" name="Picture 10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470B2E43-57A2-41DB-90A0-B9BF6AC51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0068" y="4150738"/>
            <a:ext cx="2374238" cy="134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49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Content Placeholder 34" descr="Open Book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4024" y="899352"/>
            <a:ext cx="548640" cy="548640"/>
          </a:xfrm>
        </p:spPr>
      </p:pic>
      <p:sp>
        <p:nvSpPr>
          <p:cNvPr id="24" name="Text Placeholder 23" descr="content block 2">
            <a:extLst>
              <a:ext uri="{FF2B5EF4-FFF2-40B4-BE49-F238E27FC236}">
                <a16:creationId xmlns:a16="http://schemas.microsoft.com/office/drawing/2014/main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6921" y="959341"/>
            <a:ext cx="2834640" cy="3368675"/>
          </a:xfrm>
        </p:spPr>
        <p:txBody>
          <a:bodyPr/>
          <a:lstStyle/>
          <a:p>
            <a:pPr algn="just"/>
            <a:endParaRPr lang="en-US" sz="1800" dirty="0"/>
          </a:p>
          <a:p>
            <a:endParaRPr lang="en-US" sz="1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lide Number Placeholder 5" descr="Slide number">
            <a:extLst>
              <a:ext uri="{FF2B5EF4-FFF2-40B4-BE49-F238E27FC236}">
                <a16:creationId xmlns:a16="http://schemas.microsoft.com/office/drawing/2014/main" id="{11457662-C1A5-4B93-8E30-88025E27C4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18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85090" y="1717273"/>
            <a:ext cx="8988643" cy="3368675"/>
          </a:xfrm>
        </p:spPr>
        <p:txBody>
          <a:bodyPr/>
          <a:lstStyle/>
          <a:p>
            <a:pPr lvl="0" algn="just"/>
            <a:r>
              <a:rPr lang="en-US" sz="2000" b="1" dirty="0"/>
              <a:t>Nakon poplava 2014. godine</a:t>
            </a:r>
            <a:r>
              <a:rPr lang="en-US" sz="2000" dirty="0"/>
              <a:t>, EU je donirala Srbiji 170 miliona evra za spašavanje života, obnovu kuća, škola i farmi, rekonstrukciju puteva i nasipa, kako bi sistem postao bezbedan za </a:t>
            </a:r>
            <a:r>
              <a:rPr lang="en-US" sz="2000" dirty="0" err="1"/>
              <a:t>budućnost</a:t>
            </a:r>
            <a:r>
              <a:rPr lang="en-US" sz="2000" dirty="0"/>
              <a:t>.</a:t>
            </a:r>
            <a:endParaRPr lang="sr-Latn-RS" sz="2000" dirty="0"/>
          </a:p>
          <a:p>
            <a:pPr lvl="0" algn="just"/>
            <a:endParaRPr lang="en-US" sz="2000" b="1" dirty="0"/>
          </a:p>
          <a:p>
            <a:pPr lvl="0" algn="just"/>
            <a:r>
              <a:rPr lang="en-US" sz="2000" b="1" dirty="0"/>
              <a:t>Isto je i sa migrantskom krizom koja je izbila 2015. godine</a:t>
            </a:r>
            <a:r>
              <a:rPr lang="en-US" sz="2000" dirty="0"/>
              <a:t>. EU je donirala Srbiji preko 100 miliona evra za upravljanje vanrednim situacijama, za pripremu policije i graničnih stražara, za stvaranje sistema za azil </a:t>
            </a:r>
            <a:r>
              <a:rPr lang="en-US" sz="2000" dirty="0" err="1"/>
              <a:t>itd</a:t>
            </a:r>
            <a:r>
              <a:rPr lang="en-US" sz="2000" dirty="0"/>
              <a:t>.</a:t>
            </a:r>
            <a:endParaRPr lang="sr-Latn-RS" sz="2000" dirty="0"/>
          </a:p>
          <a:p>
            <a:pPr lvl="0" algn="just"/>
            <a:endParaRPr lang="en-US" sz="2000" dirty="0"/>
          </a:p>
          <a:p>
            <a:pPr lvl="0" algn="just"/>
            <a:r>
              <a:rPr lang="en-US" sz="2000" b="1" dirty="0"/>
              <a:t>EU je </a:t>
            </a:r>
            <a:r>
              <a:rPr lang="en-US" sz="2000" b="1" dirty="0" err="1"/>
              <a:t>takođe</a:t>
            </a:r>
            <a:r>
              <a:rPr lang="en-US" sz="2000" b="1" dirty="0"/>
              <a:t> don</a:t>
            </a:r>
            <a:r>
              <a:rPr lang="sr-Latn-RS" sz="2000" b="1" dirty="0"/>
              <a:t>irala</a:t>
            </a:r>
            <a:r>
              <a:rPr lang="en-US" sz="2000" b="1" dirty="0"/>
              <a:t> 230 miliona evra kako bi pomogla onima </a:t>
            </a:r>
            <a:r>
              <a:rPr lang="en-US" sz="2000" b="1" dirty="0" err="1"/>
              <a:t>koji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izgubili</a:t>
            </a:r>
            <a:r>
              <a:rPr lang="sr-Latn-RS" sz="2000" b="1" dirty="0"/>
              <a:t> svoju imovinu</a:t>
            </a:r>
            <a:r>
              <a:rPr lang="en-US" sz="2000" b="1" dirty="0"/>
              <a:t> tokom ratova u </a:t>
            </a:r>
            <a:r>
              <a:rPr lang="en-US" sz="2000" b="1" dirty="0" err="1"/>
              <a:t>bivšoj</a:t>
            </a:r>
            <a:r>
              <a:rPr lang="en-US" sz="2000" b="1" dirty="0"/>
              <a:t> </a:t>
            </a:r>
            <a:r>
              <a:rPr lang="en-US" sz="2000" b="1" dirty="0" err="1"/>
              <a:t>Jugoslaviji</a:t>
            </a:r>
            <a:r>
              <a:rPr lang="en-US" sz="2000" b="1" dirty="0"/>
              <a:t>. </a:t>
            </a:r>
            <a:r>
              <a:rPr lang="en-US" sz="2000" dirty="0" err="1"/>
              <a:t>Vec</a:t>
            </a:r>
            <a:r>
              <a:rPr lang="en-US" sz="2000" dirty="0"/>
              <a:t>́ 3.500 </a:t>
            </a:r>
            <a:r>
              <a:rPr lang="en-US" sz="2000" dirty="0" err="1"/>
              <a:t>porodica</a:t>
            </a:r>
            <a:r>
              <a:rPr lang="en-US" sz="2000" dirty="0"/>
              <a:t> dobilo je novi dom u Srbiji zahvaljujući ovom regionalnom programu stanovanja (a program se nastavlja).</a:t>
            </a:r>
          </a:p>
        </p:txBody>
      </p:sp>
      <p:pic>
        <p:nvPicPr>
          <p:cNvPr id="10" name="Content Placeholder 35" descr="Medal">
            <a:extLst>
              <a:ext uri="{FF2B5EF4-FFF2-40B4-BE49-F238E27FC236}">
                <a16:creationId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78052" y="899352"/>
            <a:ext cx="548640" cy="548640"/>
          </a:xfrm>
        </p:spPr>
      </p:pic>
      <p:pic>
        <p:nvPicPr>
          <p:cNvPr id="11" name="Content Placeholder 34" descr="Open Book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0224" y="899352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53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/>
          <a:srcRect l="10642" t="21210" r="12282" b="13872"/>
          <a:stretch/>
        </p:blipFill>
        <p:spPr bwMode="auto">
          <a:xfrm>
            <a:off x="59268" y="186267"/>
            <a:ext cx="11963399" cy="65447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3608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boy in front of library stacks">
            <a:extLst>
              <a:ext uri="{FF2B5EF4-FFF2-40B4-BE49-F238E27FC236}">
                <a16:creationId xmlns:a16="http://schemas.microsoft.com/office/drawing/2014/main" id="{141CBC39-54B4-4424-84FB-FDAABDFFAE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pic>
        <p:nvPicPr>
          <p:cNvPr id="5" name="Picture Placeholder 4" descr="person reading a book">
            <a:extLst>
              <a:ext uri="{FF2B5EF4-FFF2-40B4-BE49-F238E27FC236}">
                <a16:creationId xmlns:a16="http://schemas.microsoft.com/office/drawing/2014/main" id="{70316739-C7FA-4487-B86B-6CE17B09B02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2333" y="0"/>
            <a:ext cx="8087304" cy="6858000"/>
          </a:xfr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7969C14-1078-4610-9BC5-74119C9B8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3" name="Title 32" descr="title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862" y="4480052"/>
            <a:ext cx="6404860" cy="822960"/>
          </a:xfrm>
        </p:spPr>
        <p:txBody>
          <a:bodyPr/>
          <a:lstStyle/>
          <a:p>
            <a:pPr algn="ctr"/>
            <a:r>
              <a:rPr lang="sr-Latn-RS" sz="3600" b="1" dirty="0">
                <a:solidFill>
                  <a:schemeClr val="bg1"/>
                </a:solidFill>
              </a:rPr>
              <a:t>BESPOVRATNA POMOĆ EVROPSKE UNIJE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 descr="slide number">
            <a:extLst>
              <a:ext uri="{FF2B5EF4-FFF2-40B4-BE49-F238E27FC236}">
                <a16:creationId xmlns:a16="http://schemas.microsoft.com/office/drawing/2014/main" id="{EC784E4D-7E61-4FDC-AD6A-E38867722409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2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20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Three people sitting at picnic table">
            <a:extLst>
              <a:ext uri="{FF2B5EF4-FFF2-40B4-BE49-F238E27FC236}">
                <a16:creationId xmlns:a16="http://schemas.microsoft.com/office/drawing/2014/main" id="{0B90EB26-97FD-4B8B-86E0-B00589E094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676568" cy="6858000"/>
          </a:xfr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2119" y="814100"/>
            <a:ext cx="4987694" cy="3611880"/>
          </a:xfrm>
        </p:spPr>
        <p:txBody>
          <a:bodyPr/>
          <a:lstStyle/>
          <a:p>
            <a:pPr algn="ctr"/>
            <a:r>
              <a:rPr lang="sr-Latn-RS" sz="4800" dirty="0">
                <a:solidFill>
                  <a:schemeClr val="accent1">
                    <a:lumMod val="75000"/>
                  </a:schemeClr>
                </a:solidFill>
              </a:rPr>
              <a:t>PRIORITETI U NASTUPAJUĆEM PERIODU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664AAE-5AE9-41D7-8346-002B9F445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172C357C-AFDB-4360-AB27-5DF3EF28F8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52" r="21895"/>
          <a:stretch/>
        </p:blipFill>
        <p:spPr>
          <a:xfrm>
            <a:off x="1145135" y="1158126"/>
            <a:ext cx="3845609" cy="387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45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172C357C-AFDB-4360-AB27-5DF3EF28F8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52" r="21895"/>
          <a:stretch/>
        </p:blipFill>
        <p:spPr>
          <a:xfrm>
            <a:off x="4793456" y="260472"/>
            <a:ext cx="1801505" cy="1817227"/>
          </a:xfrm>
          <a:prstGeom prst="rect">
            <a:avLst/>
          </a:prstGeom>
        </p:spPr>
      </p:pic>
      <p:sp>
        <p:nvSpPr>
          <p:cNvPr id="4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 txBox="1">
            <a:spLocks/>
          </p:cNvSpPr>
          <p:nvPr/>
        </p:nvSpPr>
        <p:spPr>
          <a:xfrm>
            <a:off x="697108" y="2008772"/>
            <a:ext cx="10724425" cy="44686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r-Latn-RS" sz="1800" dirty="0"/>
          </a:p>
          <a:p>
            <a:pPr algn="just"/>
            <a:endParaRPr lang="sr-Latn-RS" sz="1800" b="1" dirty="0"/>
          </a:p>
        </p:txBody>
      </p:sp>
      <p:sp>
        <p:nvSpPr>
          <p:cNvPr id="6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 txBox="1">
            <a:spLocks/>
          </p:cNvSpPr>
          <p:nvPr/>
        </p:nvSpPr>
        <p:spPr>
          <a:xfrm>
            <a:off x="688642" y="2077699"/>
            <a:ext cx="11037691" cy="39929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b="1" i="1" dirty="0"/>
              <a:t>KONKURENTNOST</a:t>
            </a:r>
            <a:r>
              <a:rPr lang="en-US" i="1" dirty="0"/>
              <a:t> – 48,7 </a:t>
            </a:r>
            <a:r>
              <a:rPr lang="en-US" i="1" dirty="0" err="1"/>
              <a:t>miliona</a:t>
            </a:r>
            <a:r>
              <a:rPr lang="en-US" i="1" dirty="0"/>
              <a:t> </a:t>
            </a:r>
            <a:r>
              <a:rPr lang="en-US" i="1" dirty="0" err="1"/>
              <a:t>evra</a:t>
            </a:r>
            <a:endParaRPr lang="sr-Latn-RS" i="1" dirty="0"/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b="1" i="1" dirty="0"/>
              <a:t>POMOĆ SRBIJI U PROCESU EVROPSKIH INTEGRACIJA </a:t>
            </a:r>
            <a:r>
              <a:rPr lang="en-US" i="1" dirty="0"/>
              <a:t>– 35,8 </a:t>
            </a:r>
            <a:r>
              <a:rPr lang="en-US" i="1" dirty="0" err="1"/>
              <a:t>miliona</a:t>
            </a:r>
            <a:r>
              <a:rPr lang="en-US" i="1" dirty="0"/>
              <a:t> </a:t>
            </a:r>
            <a:r>
              <a:rPr lang="en-US" i="1" dirty="0" err="1"/>
              <a:t>evra</a:t>
            </a:r>
            <a:endParaRPr lang="sr-Latn-RS" i="1" dirty="0"/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b="1" i="1" dirty="0"/>
              <a:t>PRAVOSUĐE</a:t>
            </a:r>
            <a:r>
              <a:rPr lang="en-US" i="1" dirty="0"/>
              <a:t> – 5 </a:t>
            </a:r>
            <a:r>
              <a:rPr lang="en-US" i="1" dirty="0" err="1"/>
              <a:t>miliona</a:t>
            </a:r>
            <a:r>
              <a:rPr lang="en-US" i="1" dirty="0"/>
              <a:t> </a:t>
            </a:r>
            <a:r>
              <a:rPr lang="en-US" i="1" dirty="0" err="1"/>
              <a:t>evra</a:t>
            </a:r>
            <a:endParaRPr lang="sr-Latn-RS" i="1" dirty="0"/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b="1" i="1" dirty="0"/>
              <a:t>OSTALI SEKTORI </a:t>
            </a:r>
            <a:r>
              <a:rPr lang="en-US" i="1" dirty="0"/>
              <a:t>– 5,6 </a:t>
            </a:r>
            <a:r>
              <a:rPr lang="en-US" i="1" dirty="0" err="1"/>
              <a:t>miliona</a:t>
            </a:r>
            <a:r>
              <a:rPr lang="en-US" i="1" dirty="0"/>
              <a:t> </a:t>
            </a:r>
            <a:r>
              <a:rPr lang="en-US" i="1" dirty="0" err="1"/>
              <a:t>evra</a:t>
            </a:r>
            <a:r>
              <a:rPr lang="en-US" i="1" dirty="0"/>
              <a:t> </a:t>
            </a:r>
            <a:endParaRPr lang="sr-Latn-RS" i="1" dirty="0"/>
          </a:p>
          <a:p>
            <a:pPr marL="0" lvl="0" indent="0">
              <a:buNone/>
            </a:pPr>
            <a:r>
              <a:rPr lang="en-US" i="1" dirty="0"/>
              <a:t>(</a:t>
            </a:r>
            <a:r>
              <a:rPr lang="en-US" dirty="0" err="1"/>
              <a:t>Unapređenje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invaliditetom</a:t>
            </a:r>
            <a:r>
              <a:rPr lang="en-US" dirty="0"/>
              <a:t>, </a:t>
            </a:r>
            <a:r>
              <a:rPr lang="en-US" dirty="0" err="1"/>
              <a:t>nastavak</a:t>
            </a:r>
            <a:r>
              <a:rPr lang="en-US" dirty="0"/>
              <a:t> </a:t>
            </a:r>
            <a:r>
              <a:rPr lang="en-US" dirty="0" err="1"/>
              <a:t>rekonstrukcije</a:t>
            </a:r>
            <a:r>
              <a:rPr lang="en-US" dirty="0"/>
              <a:t> </a:t>
            </a:r>
            <a:r>
              <a:rPr lang="en-US" dirty="0" err="1"/>
              <a:t>Golubačke</a:t>
            </a:r>
            <a:r>
              <a:rPr lang="en-US" dirty="0"/>
              <a:t> </a:t>
            </a:r>
            <a:r>
              <a:rPr lang="en-US" dirty="0" err="1"/>
              <a:t>tvrđave</a:t>
            </a:r>
            <a:r>
              <a:rPr lang="en-US" dirty="0"/>
              <a:t>)</a:t>
            </a:r>
          </a:p>
          <a:p>
            <a:pPr marL="0" indent="0" algn="just">
              <a:buNone/>
            </a:pPr>
            <a:endParaRPr lang="sr-Latn-RS" sz="1800" b="1" dirty="0"/>
          </a:p>
        </p:txBody>
      </p:sp>
    </p:spTree>
    <p:extLst>
      <p:ext uri="{BB962C8B-B14F-4D97-AF65-F5344CB8AC3E}">
        <p14:creationId xmlns:p14="http://schemas.microsoft.com/office/powerpoint/2010/main" val="817921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people sitting around a wooden table&#10;">
            <a:extLst>
              <a:ext uri="{FF2B5EF4-FFF2-40B4-BE49-F238E27FC236}">
                <a16:creationId xmlns:a16="http://schemas.microsoft.com/office/drawing/2014/main" id="{D48306FF-9A46-43AC-BC11-DE5D9F2D18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31664CF3-C0D1-4769-8E59-8694AF07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5325EDA-7343-463C-83EC-5D799E8B8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21169" y="0"/>
            <a:ext cx="2570831" cy="6858001"/>
            <a:chOff x="9621170" y="0"/>
            <a:chExt cx="2570831" cy="685800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accent1">
                <a:lumMod val="7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accent1">
                <a:lumMod val="75000"/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2" name="Title 41" descr="title">
            <a:extLst>
              <a:ext uri="{FF2B5EF4-FFF2-40B4-BE49-F238E27FC236}">
                <a16:creationId xmlns:a16="http://schemas.microsoft.com/office/drawing/2014/main" id="{72FCEAE4-FA74-4446-B2F5-9AFA2DA13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80" y="2142271"/>
            <a:ext cx="5578995" cy="879928"/>
          </a:xfrm>
        </p:spPr>
        <p:txBody>
          <a:bodyPr/>
          <a:lstStyle/>
          <a:p>
            <a:r>
              <a:rPr lang="en-US" b="0" dirty="0"/>
              <a:t>THANK YOU</a:t>
            </a: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FF17C705-3351-4B11-BD28-D0CACC12D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2755" y="2930325"/>
            <a:ext cx="469807" cy="79404"/>
            <a:chOff x="9330846" y="5054600"/>
            <a:chExt cx="676275" cy="114300"/>
          </a:xfrm>
          <a:solidFill>
            <a:schemeClr val="bg1"/>
          </a:solidFill>
        </p:grpSpPr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925FEBFE-A26D-4E0B-B884-7E186CD878E5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2A24665D-D5CF-4F18-A88A-8E4471800E8D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39F2203F-31BF-4705-AC57-E197602982AA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D4734E32-080E-49F2-89F3-16F0DBB5D130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4" name="Content Placeholder 93" descr="User">
            <a:extLst>
              <a:ext uri="{FF2B5EF4-FFF2-40B4-BE49-F238E27FC236}">
                <a16:creationId xmlns:a16="http://schemas.microsoft.com/office/drawing/2014/main" id="{5AC6F288-703B-45A1-9B56-079BD755B2CB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/>
      </p:pic>
      <p:sp>
        <p:nvSpPr>
          <p:cNvPr id="80" name="Text Placeholder 79" descr="name of user">
            <a:extLst>
              <a:ext uri="{FF2B5EF4-FFF2-40B4-BE49-F238E27FC236}">
                <a16:creationId xmlns:a16="http://schemas.microsoft.com/office/drawing/2014/main" id="{40F0AA8D-0756-4350-8005-9BCD0DDB3B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Name</a:t>
            </a:r>
            <a:r>
              <a:rPr lang="sr-Latn-RS" dirty="0"/>
              <a:t>             </a:t>
            </a:r>
            <a:r>
              <a:rPr lang="sr-Latn-RS" b="1" dirty="0"/>
              <a:t>INEES TEACHING TEAM</a:t>
            </a:r>
            <a:endParaRPr lang="en-US" dirty="0"/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8695A66A-1D9E-4D4E-9067-DC97380D3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56601" y="41430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Content Placeholder 95" descr="Receiver">
            <a:extLst>
              <a:ext uri="{FF2B5EF4-FFF2-40B4-BE49-F238E27FC236}">
                <a16:creationId xmlns:a16="http://schemas.microsoft.com/office/drawing/2014/main" id="{106CDB5A-A67F-441C-894F-3EDD7AD64C9A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/>
      </p:pic>
      <p:sp>
        <p:nvSpPr>
          <p:cNvPr id="86" name="Text Placeholder 85" descr="user phone">
            <a:extLst>
              <a:ext uri="{FF2B5EF4-FFF2-40B4-BE49-F238E27FC236}">
                <a16:creationId xmlns:a16="http://schemas.microsoft.com/office/drawing/2014/main" id="{60CCF183-9FEB-4677-9379-BC01A7251D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r-Latn-RS" dirty="0"/>
          </a:p>
          <a:p>
            <a:r>
              <a:rPr lang="en-US" dirty="0"/>
              <a:t>Phone</a:t>
            </a:r>
            <a:r>
              <a:rPr lang="sr-Latn-RS" dirty="0"/>
              <a:t>            +381 21 485 4004</a:t>
            </a:r>
            <a:endParaRPr lang="en-US" dirty="0"/>
          </a:p>
          <a:p>
            <a:endParaRPr lang="en-US" dirty="0"/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529648F7-20E3-4312-823A-D8265A94A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56601" y="48669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Content Placeholder 97" descr="Envelope">
            <a:extLst>
              <a:ext uri="{FF2B5EF4-FFF2-40B4-BE49-F238E27FC236}">
                <a16:creationId xmlns:a16="http://schemas.microsoft.com/office/drawing/2014/main" id="{0B9C03E0-6367-44D9-A740-AA6436F075E8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/>
      </p:pic>
      <p:sp>
        <p:nvSpPr>
          <p:cNvPr id="87" name="Text Placeholder 86" descr="user email">
            <a:extLst>
              <a:ext uri="{FF2B5EF4-FFF2-40B4-BE49-F238E27FC236}">
                <a16:creationId xmlns:a16="http://schemas.microsoft.com/office/drawing/2014/main" id="{DF3FE72B-F9BD-472F-A413-71BEEF95F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r-Latn-RS" dirty="0"/>
          </a:p>
          <a:p>
            <a:r>
              <a:rPr lang="en-US" dirty="0"/>
              <a:t>Email</a:t>
            </a:r>
            <a:r>
              <a:rPr lang="sr-Latn-RS" dirty="0"/>
              <a:t>            inees.project@gmail.com</a:t>
            </a:r>
            <a:endParaRPr lang="en-US" dirty="0"/>
          </a:p>
          <a:p>
            <a:endParaRPr lang="en-US" dirty="0"/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8F841485-6093-48AB-9892-0FB58675C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56601" y="56162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Content Placeholder 99" descr="Link">
            <a:extLst>
              <a:ext uri="{FF2B5EF4-FFF2-40B4-BE49-F238E27FC236}">
                <a16:creationId xmlns:a16="http://schemas.microsoft.com/office/drawing/2014/main" id="{420E824D-10A7-42CB-A7E8-5298E3E84F02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/>
      </p:pic>
      <p:sp>
        <p:nvSpPr>
          <p:cNvPr id="88" name="Text Placeholder 87" descr="user website">
            <a:extLst>
              <a:ext uri="{FF2B5EF4-FFF2-40B4-BE49-F238E27FC236}">
                <a16:creationId xmlns:a16="http://schemas.microsoft.com/office/drawing/2014/main" id="{3717E33B-5954-4CDC-B30A-BD21BED6DD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r-Latn-RS" dirty="0"/>
          </a:p>
          <a:p>
            <a:r>
              <a:rPr lang="en-US" dirty="0"/>
              <a:t>Website</a:t>
            </a:r>
            <a:r>
              <a:rPr lang="sr-Latn-RS" dirty="0"/>
              <a:t>      </a:t>
            </a:r>
            <a:r>
              <a:rPr lang="sr-Latn-RS" dirty="0">
                <a:hlinkClick r:id="rId11"/>
              </a:rPr>
              <a:t>http://inees.vps.ns.ac.rs/</a:t>
            </a:r>
            <a:r>
              <a:rPr lang="sr-Latn-RS" dirty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844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 descr="slide content">
            <a:extLst>
              <a:ext uri="{FF2B5EF4-FFF2-40B4-BE49-F238E27FC236}">
                <a16:creationId xmlns:a16="http://schemas.microsoft.com/office/drawing/2014/main" id="{5336101E-D654-46D8-A983-BF46C5D865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6244" y="1107085"/>
            <a:ext cx="9261230" cy="4666698"/>
          </a:xfrm>
        </p:spPr>
        <p:txBody>
          <a:bodyPr/>
          <a:lstStyle/>
          <a:p>
            <a:pPr algn="just"/>
            <a:r>
              <a:rPr lang="en-US" sz="2000" dirty="0"/>
              <a:t>Evropska unija je najveći donator u Republici Srbiji sa </a:t>
            </a:r>
            <a:r>
              <a:rPr lang="en-US" sz="2000" b="1" dirty="0"/>
              <a:t>više od 3 milijarde evra bespovratne pomoći</a:t>
            </a:r>
            <a:r>
              <a:rPr lang="en-US" sz="2000" dirty="0"/>
              <a:t>, kroz najrazličitije projekte od 2001. godine pa </a:t>
            </a:r>
            <a:r>
              <a:rPr lang="en-US" sz="2000" dirty="0" err="1"/>
              <a:t>nadalje</a:t>
            </a:r>
            <a:r>
              <a:rPr lang="en-US" sz="2000" dirty="0"/>
              <a:t>.</a:t>
            </a:r>
            <a:endParaRPr lang="sr-Latn-RS" sz="2000" dirty="0"/>
          </a:p>
          <a:p>
            <a:pPr marL="0" indent="0" algn="just">
              <a:buNone/>
            </a:pPr>
            <a:endParaRPr lang="en-US" sz="2000" dirty="0"/>
          </a:p>
          <a:p>
            <a:pPr algn="just"/>
            <a:r>
              <a:rPr lang="en-US" sz="2000" dirty="0"/>
              <a:t>Evropska unija trenutno </a:t>
            </a:r>
            <a:r>
              <a:rPr lang="en-US" sz="2000" b="1" dirty="0"/>
              <a:t>donira Srbiji oko 300 miliona evra godišnje </a:t>
            </a:r>
            <a:r>
              <a:rPr lang="en-US" sz="2000" dirty="0"/>
              <a:t>(</a:t>
            </a:r>
            <a:r>
              <a:rPr lang="en-US" sz="2000" dirty="0" err="1"/>
              <a:t>bespovratna</a:t>
            </a:r>
            <a:r>
              <a:rPr lang="en-US" sz="2000" dirty="0"/>
              <a:t> </a:t>
            </a:r>
            <a:r>
              <a:rPr lang="en-US" sz="2000" dirty="0" err="1"/>
              <a:t>sr</a:t>
            </a:r>
            <a:r>
              <a:rPr lang="sr-Latn-RS" sz="2000" dirty="0"/>
              <a:t>e</a:t>
            </a:r>
            <a:r>
              <a:rPr lang="en-US" sz="2000" dirty="0" err="1"/>
              <a:t>dstva</a:t>
            </a:r>
            <a:r>
              <a:rPr lang="en-US" sz="2000" dirty="0"/>
              <a:t>)</a:t>
            </a:r>
            <a:endParaRPr lang="sr-Latn-RS" sz="2000" dirty="0"/>
          </a:p>
          <a:p>
            <a:pPr marL="0" indent="0" algn="just">
              <a:buNone/>
            </a:pPr>
            <a:endParaRPr lang="en-US" sz="2000" dirty="0"/>
          </a:p>
          <a:p>
            <a:pPr algn="just"/>
            <a:r>
              <a:rPr lang="en-US" sz="2000" dirty="0"/>
              <a:t>Republika Srbija se nalazi </a:t>
            </a:r>
            <a:r>
              <a:rPr lang="en-US" sz="2000" b="1" dirty="0"/>
              <a:t>među prve 3 zemlje koje dobijaju najviše finansijske pomoći od Evropske unije</a:t>
            </a:r>
            <a:r>
              <a:rPr lang="en-US" sz="2000" dirty="0"/>
              <a:t>, dok se Unija ističe kao najveći svetski donor.</a:t>
            </a:r>
            <a:endParaRPr lang="sr-Latn-RS" sz="2000" dirty="0"/>
          </a:p>
          <a:p>
            <a:pPr marL="0" indent="0" algn="just">
              <a:buNone/>
            </a:pPr>
            <a:endParaRPr lang="en-US" sz="2000" dirty="0"/>
          </a:p>
          <a:p>
            <a:pPr algn="just"/>
            <a:r>
              <a:rPr lang="en-US" sz="2000" dirty="0"/>
              <a:t>Politika doniranja Evropske unije je potpuno transparentna.</a:t>
            </a:r>
          </a:p>
          <a:p>
            <a:pPr marL="0" indent="0" algn="just">
              <a:buNone/>
            </a:pPr>
            <a:endParaRPr lang="sr-Latn-CS" sz="1800" dirty="0"/>
          </a:p>
          <a:p>
            <a:pPr marL="0" indent="0" algn="just">
              <a:buNone/>
            </a:pPr>
            <a:endParaRPr lang="en-US" sz="1800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D8A453-0D31-4BFF-AD85-CE32B3A68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63" y="1107085"/>
            <a:ext cx="594715" cy="594715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D8A453-0D31-4BFF-AD85-CE32B3A68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08" y="2063818"/>
            <a:ext cx="594715" cy="59471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D8A453-0D31-4BFF-AD85-CE32B3A68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95" y="3143076"/>
            <a:ext cx="594715" cy="594715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ED8A453-0D31-4BFF-AD85-CE32B3A68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63" y="4180485"/>
            <a:ext cx="594715" cy="59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79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rial view of boy sitting at his laptop">
            <a:extLst>
              <a:ext uri="{FF2B5EF4-FFF2-40B4-BE49-F238E27FC236}">
                <a16:creationId xmlns:a16="http://schemas.microsoft.com/office/drawing/2014/main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73239" y="0"/>
            <a:ext cx="5818762" cy="6858000"/>
          </a:xfr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95847" y="49"/>
            <a:ext cx="4787086" cy="6687453"/>
            <a:chOff x="1826589" y="0"/>
            <a:chExt cx="7388298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5" name="Content Placeholder 34" descr="Open Book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59559" y="257907"/>
            <a:ext cx="548640" cy="548640"/>
          </a:xfrm>
        </p:spPr>
      </p:pic>
      <p:sp>
        <p:nvSpPr>
          <p:cNvPr id="23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699" y="937847"/>
            <a:ext cx="5448301" cy="4468693"/>
          </a:xfrm>
        </p:spPr>
        <p:txBody>
          <a:bodyPr/>
          <a:lstStyle/>
          <a:p>
            <a:r>
              <a:rPr lang="en-US" sz="1800" b="1" dirty="0"/>
              <a:t>Glavni sektori finansijske podrške Evropske unije u Srbiji su: </a:t>
            </a:r>
            <a:endParaRPr lang="sr-Latn-RS" sz="1800" b="1" dirty="0"/>
          </a:p>
          <a:p>
            <a:endParaRPr lang="en-US" sz="18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obrazovanje,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poljoprivreda,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lokalni razvoj,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istraživanje i inovacije,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životna sredina,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transport,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energetika,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javna uprava,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pravosuđe i vladavina prava,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zdravstvo.</a:t>
            </a:r>
          </a:p>
          <a:p>
            <a:pPr algn="just"/>
            <a:r>
              <a:rPr lang="sr-Latn-CS" sz="1800" dirty="0"/>
              <a:t> </a:t>
            </a:r>
            <a:endParaRPr lang="en-US" sz="1800" dirty="0"/>
          </a:p>
        </p:txBody>
      </p:sp>
      <p:pic>
        <p:nvPicPr>
          <p:cNvPr id="36" name="Content Placeholder 35" descr="Medal">
            <a:extLst>
              <a:ext uri="{FF2B5EF4-FFF2-40B4-BE49-F238E27FC236}">
                <a16:creationId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47360" y="269631"/>
            <a:ext cx="548640" cy="548640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lide Number Placeholder 5" descr="Slide number">
            <a:extLst>
              <a:ext uri="{FF2B5EF4-FFF2-40B4-BE49-F238E27FC236}">
                <a16:creationId xmlns:a16="http://schemas.microsoft.com/office/drawing/2014/main" id="{11457662-C1A5-4B93-8E30-88025E27C4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4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633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walking with a bookbag and bike">
            <a:extLst>
              <a:ext uri="{FF2B5EF4-FFF2-40B4-BE49-F238E27FC236}">
                <a16:creationId xmlns:a16="http://schemas.microsoft.com/office/drawing/2014/main" id="{3111B687-3781-4457-A624-86311FC690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6125" y="0"/>
            <a:ext cx="5355875" cy="6858000"/>
          </a:xfr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10119" y="0"/>
            <a:ext cx="4230481" cy="6858000"/>
            <a:chOff x="2340861" y="0"/>
            <a:chExt cx="6874026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5" name="Content Placeholder 34" descr="Open Book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6790" y="433754"/>
            <a:ext cx="548640" cy="548640"/>
          </a:xfrm>
        </p:spPr>
      </p:pic>
      <p:sp>
        <p:nvSpPr>
          <p:cNvPr id="23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422" y="1275865"/>
            <a:ext cx="5600701" cy="4913480"/>
          </a:xfrm>
        </p:spPr>
        <p:txBody>
          <a:bodyPr/>
          <a:lstStyle/>
          <a:p>
            <a:pPr algn="just"/>
            <a:endParaRPr lang="en-US" sz="2000" dirty="0"/>
          </a:p>
          <a:p>
            <a:pPr algn="just"/>
            <a:r>
              <a:rPr lang="en-US" sz="2000" dirty="0"/>
              <a:t>Evropska unija je najveći donator Republike Srbije, pre svega njenog </a:t>
            </a:r>
            <a:r>
              <a:rPr lang="en-US" sz="2000" dirty="0" err="1"/>
              <a:t>zdravstvenog</a:t>
            </a:r>
            <a:r>
              <a:rPr lang="en-US" sz="2000" dirty="0"/>
              <a:t> </a:t>
            </a:r>
            <a:r>
              <a:rPr lang="sr-Latn-RS" sz="2000" dirty="0"/>
              <a:t>s</a:t>
            </a:r>
            <a:r>
              <a:rPr lang="en-US" sz="2000" dirty="0" err="1"/>
              <a:t>istema</a:t>
            </a:r>
            <a:r>
              <a:rPr lang="en-US" sz="2000" dirty="0"/>
              <a:t>, sa preko 3 milijarde evra uloženih sredstava od 2000. do 2015. </a:t>
            </a:r>
            <a:r>
              <a:rPr lang="en-US" sz="2000" dirty="0" err="1"/>
              <a:t>godine</a:t>
            </a:r>
            <a:r>
              <a:rPr lang="en-US" sz="2000" dirty="0"/>
              <a:t>.</a:t>
            </a:r>
            <a:endParaRPr lang="sr-Latn-RS" sz="2000" dirty="0"/>
          </a:p>
          <a:p>
            <a:pPr algn="just"/>
            <a:endParaRPr lang="en-US" sz="2000" dirty="0"/>
          </a:p>
          <a:p>
            <a:pPr algn="ctr"/>
            <a:r>
              <a:rPr lang="en-US" sz="2000" b="1" dirty="0"/>
              <a:t>Kina je tek na 15. mestu svih donatora u </a:t>
            </a:r>
            <a:r>
              <a:rPr lang="en-US" sz="2000" b="1" dirty="0" err="1"/>
              <a:t>Republici</a:t>
            </a:r>
            <a:r>
              <a:rPr lang="en-US" sz="2000" b="1" dirty="0"/>
              <a:t> </a:t>
            </a:r>
            <a:r>
              <a:rPr lang="en-US" sz="2000" b="1" dirty="0" err="1"/>
              <a:t>Srbiji</a:t>
            </a:r>
            <a:r>
              <a:rPr lang="sr-Latn-RS" sz="2000" b="1" dirty="0"/>
              <a:t>.</a:t>
            </a:r>
          </a:p>
          <a:p>
            <a:pPr algn="ctr"/>
            <a:r>
              <a:rPr lang="en-US" sz="2000" b="1" dirty="0" err="1"/>
              <a:t>Rusija</a:t>
            </a:r>
            <a:r>
              <a:rPr lang="en-US" sz="2000" b="1" dirty="0"/>
              <a:t> nije čak ni među prvih 15 donatora.</a:t>
            </a:r>
          </a:p>
          <a:p>
            <a:pPr algn="just"/>
            <a:endParaRPr lang="en-US" sz="2000" dirty="0"/>
          </a:p>
        </p:txBody>
      </p:sp>
      <p:pic>
        <p:nvPicPr>
          <p:cNvPr id="36" name="Content Placeholder 35" descr="Medal">
            <a:extLst>
              <a:ext uri="{FF2B5EF4-FFF2-40B4-BE49-F238E27FC236}">
                <a16:creationId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69617" y="445477"/>
            <a:ext cx="548640" cy="548640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 descr="Slide number">
            <a:extLst>
              <a:ext uri="{FF2B5EF4-FFF2-40B4-BE49-F238E27FC236}">
                <a16:creationId xmlns:a16="http://schemas.microsoft.com/office/drawing/2014/main" id="{79161314-0A22-4109-A2B1-41E87EFE1E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5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968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group of students at a table studying in the library">
            <a:extLst>
              <a:ext uri="{FF2B5EF4-FFF2-40B4-BE49-F238E27FC236}">
                <a16:creationId xmlns:a16="http://schemas.microsoft.com/office/drawing/2014/main" id="{1A5F02FB-FDF1-427A-AB2F-50F09EBEE5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6D2D9B-E0B9-499F-9404-108DB59E4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7779224" cy="6858000"/>
            <a:chOff x="0" y="0"/>
            <a:chExt cx="6957056" cy="6858000"/>
          </a:xfrm>
        </p:grpSpPr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7E2E6584-76E9-4C56-A349-C9CDC96DC5F0}"/>
                </a:ext>
              </a:extLst>
            </p:cNvPr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73F00D5-E18D-4210-AD3E-3ED73CEE4865}"/>
                </a:ext>
              </a:extLst>
            </p:cNvPr>
            <p:cNvSpPr/>
            <p:nvPr/>
          </p:nvSpPr>
          <p:spPr>
            <a:xfrm flipH="1" flipV="1">
              <a:off x="0" y="482600"/>
              <a:ext cx="6957056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77883-A694-450C-A2C7-C9C8A85D9915}"/>
                </a:ext>
              </a:extLst>
            </p:cNvPr>
            <p:cNvSpPr/>
            <p:nvPr/>
          </p:nvSpPr>
          <p:spPr>
            <a:xfrm flipH="1" flipV="1">
              <a:off x="0" y="4457696"/>
              <a:ext cx="6267450" cy="883839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1" name="Title 30" descr="title">
            <a:extLst>
              <a:ext uri="{FF2B5EF4-FFF2-40B4-BE49-F238E27FC236}">
                <a16:creationId xmlns:a16="http://schemas.microsoft.com/office/drawing/2014/main" id="{9284195F-D106-45D8-ABAA-959FA6894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019" y="2404234"/>
            <a:ext cx="6609714" cy="1746504"/>
          </a:xfrm>
        </p:spPr>
        <p:txBody>
          <a:bodyPr/>
          <a:lstStyle/>
          <a:p>
            <a:pPr algn="ctr"/>
            <a:r>
              <a:rPr lang="sr-Latn-RS" sz="4000" b="1" dirty="0"/>
              <a:t>DONACIJE EVROPSKE UNIJE ZDRAVSTVENOM SEKTORU REPUBLIKE SRBIJE</a:t>
            </a:r>
            <a:endParaRPr lang="en-US" sz="4000" b="1" dirty="0"/>
          </a:p>
        </p:txBody>
      </p:sp>
      <p:pic>
        <p:nvPicPr>
          <p:cNvPr id="15" name="Picture 14" descr="A picture containing white, black, red, holding&#10;&#10;Description automatically generated">
            <a:extLst>
              <a:ext uri="{FF2B5EF4-FFF2-40B4-BE49-F238E27FC236}">
                <a16:creationId xmlns:a16="http://schemas.microsoft.com/office/drawing/2014/main" id="{6B6DF1A0-FE35-45B7-9640-257DB9F90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243" y="4457696"/>
            <a:ext cx="4345497" cy="892116"/>
          </a:xfrm>
          <a:prstGeom prst="rect">
            <a:avLst/>
          </a:prstGeom>
        </p:spPr>
      </p:pic>
      <p:pic>
        <p:nvPicPr>
          <p:cNvPr id="11" name="Picture 10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470B2E43-57A2-41DB-90A0-B9BF6AC51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0068" y="4150738"/>
            <a:ext cx="2374238" cy="134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3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79" descr="Open Book">
            <a:extLst>
              <a:ext uri="{FF2B5EF4-FFF2-40B4-BE49-F238E27FC236}">
                <a16:creationId xmlns:a16="http://schemas.microsoft.com/office/drawing/2014/main" id="{EBEE0E99-191F-4498-9399-4BA8BCD3E66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9699" y="710045"/>
            <a:ext cx="548640" cy="548640"/>
          </a:xfrm>
        </p:spPr>
      </p:pic>
      <p:sp>
        <p:nvSpPr>
          <p:cNvPr id="16" name="Text Placeholder 15" descr="slide content">
            <a:extLst>
              <a:ext uri="{FF2B5EF4-FFF2-40B4-BE49-F238E27FC236}">
                <a16:creationId xmlns:a16="http://schemas.microsoft.com/office/drawing/2014/main" id="{5336101E-D654-46D8-A983-BF46C5D865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10491" y="1402283"/>
            <a:ext cx="9246577" cy="4248073"/>
          </a:xfrm>
        </p:spPr>
        <p:txBody>
          <a:bodyPr/>
          <a:lstStyle/>
          <a:p>
            <a:pPr marL="0" indent="0" algn="ctr">
              <a:buNone/>
            </a:pPr>
            <a:r>
              <a:rPr lang="sr-Latn-RS" sz="1800" b="1" dirty="0"/>
              <a:t>PROTEKLE DVE DECENIJE EVROPSKA UNIJA INTENZIVNO POMAŽE ZDRAVSTVU REPUBLIKE SRBIJE</a:t>
            </a:r>
          </a:p>
          <a:p>
            <a:pPr marL="0" indent="0" algn="ctr">
              <a:buNone/>
            </a:pPr>
            <a:endParaRPr lang="en-US" sz="1800" b="1" dirty="0"/>
          </a:p>
          <a:p>
            <a:pPr algn="just"/>
            <a:r>
              <a:rPr lang="en-US" sz="1800" dirty="0"/>
              <a:t>U svetlu pandemije COVID-19 Evropska unija je </a:t>
            </a:r>
            <a:r>
              <a:rPr lang="en-US" sz="1800" b="1" dirty="0"/>
              <a:t>donirala više od 200 miliona evra </a:t>
            </a:r>
            <a:r>
              <a:rPr lang="en-US" sz="1800" dirty="0"/>
              <a:t>i dala kredite u iznosu od 250 miliona drugima da bi sistem zdravstvene zaštite u Srbiji učinili jačim. </a:t>
            </a:r>
            <a:endParaRPr lang="sr-Latn-RS" sz="1800" dirty="0"/>
          </a:p>
          <a:p>
            <a:pPr marL="0" indent="0" algn="just">
              <a:buNone/>
            </a:pPr>
            <a:endParaRPr lang="en-US" sz="1800" dirty="0"/>
          </a:p>
          <a:p>
            <a:pPr algn="just"/>
            <a:r>
              <a:rPr lang="en-US" sz="1800" dirty="0"/>
              <a:t>EU je opremila </a:t>
            </a:r>
            <a:r>
              <a:rPr lang="en-US" sz="1800" b="1" dirty="0"/>
              <a:t>bolnice, laboratorije, institute za javno zdravlje i zavode za transfuziju krvi i obezbedila 252 ambulantna vozila </a:t>
            </a:r>
            <a:r>
              <a:rPr lang="en-US" sz="1800" dirty="0"/>
              <a:t>za zdravstvene centre širom </a:t>
            </a:r>
            <a:r>
              <a:rPr lang="en-US" sz="1800" dirty="0" err="1"/>
              <a:t>Srbije</a:t>
            </a:r>
            <a:r>
              <a:rPr lang="en-US" sz="1800" dirty="0"/>
              <a:t>.</a:t>
            </a:r>
            <a:endParaRPr lang="sr-Latn-RS" sz="1800" dirty="0"/>
          </a:p>
          <a:p>
            <a:pPr marL="0" indent="0" algn="just">
              <a:buNone/>
            </a:pPr>
            <a:endParaRPr lang="en-US" sz="1800" dirty="0"/>
          </a:p>
          <a:p>
            <a:pPr algn="just"/>
            <a:r>
              <a:rPr lang="en-US" sz="1800" dirty="0"/>
              <a:t>Sredstva u iznosu od 250 miliona evra su iskorišćena za rekonstrukciju i izgradnju </a:t>
            </a:r>
            <a:r>
              <a:rPr lang="en-US" sz="1800" b="1" dirty="0"/>
              <a:t>20 velikih bolnica u celoj Srbiji, uključujući Institut Torlak</a:t>
            </a:r>
            <a:r>
              <a:rPr lang="en-US" sz="1800" dirty="0"/>
              <a:t>, koji je bio u fokusu borbe protiv </a:t>
            </a:r>
            <a:r>
              <a:rPr lang="en-US" sz="1800" dirty="0" err="1"/>
              <a:t>koronavirusa</a:t>
            </a:r>
            <a:r>
              <a:rPr lang="en-US" sz="1800" dirty="0"/>
              <a:t>.</a:t>
            </a:r>
            <a:endParaRPr lang="sr-Latn-RS" sz="1800" dirty="0"/>
          </a:p>
          <a:p>
            <a:pPr marL="0" indent="0" algn="just">
              <a:buNone/>
            </a:pPr>
            <a:endParaRPr lang="en-US" sz="1800" dirty="0"/>
          </a:p>
          <a:p>
            <a:pPr algn="just"/>
            <a:r>
              <a:rPr lang="en-US" sz="1800" dirty="0"/>
              <a:t>Završena je izgradnja nove zgrade i renoviranje i proširenje </a:t>
            </a:r>
            <a:r>
              <a:rPr lang="en-US" sz="1800" b="1" dirty="0"/>
              <a:t>Kliničkog centra Niš</a:t>
            </a:r>
            <a:r>
              <a:rPr lang="en-US" sz="1800" dirty="0"/>
              <a:t>. </a:t>
            </a:r>
            <a:br>
              <a:rPr lang="en-US" sz="1800" dirty="0">
                <a:hlinkClick r:id="rId4"/>
              </a:rPr>
            </a:br>
            <a:r>
              <a:rPr lang="en-US" sz="1800" dirty="0"/>
              <a:t>Danas u tom objektu 2,5 miliona građana Srbije mogu dobiti kvalitetnu zdravstvenu zaštitu i negu, a to obuhvata i složene hirurške zahvate, jer se u njemu nalazi 17 najmodernijih operacionih sala. </a:t>
            </a:r>
            <a:endParaRPr lang="en-US" sz="1800" b="1" dirty="0"/>
          </a:p>
        </p:txBody>
      </p:sp>
      <p:pic>
        <p:nvPicPr>
          <p:cNvPr id="5" name="Content Placeholder 79" descr="Open Book">
            <a:extLst>
              <a:ext uri="{FF2B5EF4-FFF2-40B4-BE49-F238E27FC236}">
                <a16:creationId xmlns:a16="http://schemas.microsoft.com/office/drawing/2014/main" id="{EBEE0E99-191F-4498-9399-4BA8BCD3E6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7013" y="753264"/>
            <a:ext cx="548640" cy="548640"/>
          </a:xfrm>
          <a:prstGeom prst="rect">
            <a:avLst/>
          </a:prstGeom>
        </p:spPr>
      </p:pic>
      <p:pic>
        <p:nvPicPr>
          <p:cNvPr id="6" name="Content Placeholder 79" descr="Open Book">
            <a:extLst>
              <a:ext uri="{FF2B5EF4-FFF2-40B4-BE49-F238E27FC236}">
                <a16:creationId xmlns:a16="http://schemas.microsoft.com/office/drawing/2014/main" id="{EBEE0E99-191F-4498-9399-4BA8BCD3E6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65425" y="770913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47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boy in front of library stacks">
            <a:extLst>
              <a:ext uri="{FF2B5EF4-FFF2-40B4-BE49-F238E27FC236}">
                <a16:creationId xmlns:a16="http://schemas.microsoft.com/office/drawing/2014/main" id="{141CBC39-54B4-4424-84FB-FDAABDFFAE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7969C14-1078-4610-9BC5-74119C9B8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1362" y="2123120"/>
            <a:ext cx="7666438" cy="3566480"/>
            <a:chOff x="0" y="3808320"/>
            <a:chExt cx="7833208" cy="25474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3" name="Title 32" descr="title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13" y="2870547"/>
            <a:ext cx="6778454" cy="822960"/>
          </a:xfrm>
        </p:spPr>
        <p:txBody>
          <a:bodyPr/>
          <a:lstStyle/>
          <a:p>
            <a:pPr algn="ctr"/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Zahvaljujući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pomoći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E</a:t>
            </a:r>
            <a:r>
              <a:rPr lang="sr-Latn-RS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vropske unije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milioni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građana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sr-Latn-RS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Republike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Srbije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imaju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bolju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i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 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moderniju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zdravstvenu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zaštitu</a:t>
            </a:r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 descr="slide number">
            <a:extLst>
              <a:ext uri="{FF2B5EF4-FFF2-40B4-BE49-F238E27FC236}">
                <a16:creationId xmlns:a16="http://schemas.microsoft.com/office/drawing/2014/main" id="{EC784E4D-7E61-4FDC-AD6A-E38867722409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8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71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boy in front of library stacks">
            <a:extLst>
              <a:ext uri="{FF2B5EF4-FFF2-40B4-BE49-F238E27FC236}">
                <a16:creationId xmlns:a16="http://schemas.microsoft.com/office/drawing/2014/main" id="{141CBC39-54B4-4424-84FB-FDAABDFFAE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pic>
        <p:nvPicPr>
          <p:cNvPr id="5" name="Picture Placeholder 4" descr="person reading a book">
            <a:extLst>
              <a:ext uri="{FF2B5EF4-FFF2-40B4-BE49-F238E27FC236}">
                <a16:creationId xmlns:a16="http://schemas.microsoft.com/office/drawing/2014/main" id="{70316739-C7FA-4487-B86B-6CE17B09B02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7969C14-1078-4610-9BC5-74119C9B8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3" name="Title 32" descr="title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13" y="4259080"/>
            <a:ext cx="7059346" cy="822960"/>
          </a:xfrm>
        </p:spPr>
        <p:txBody>
          <a:bodyPr/>
          <a:lstStyle/>
          <a:p>
            <a:pPr algn="ctr"/>
            <a:r>
              <a:rPr lang="sr-Latn-RS" sz="3600" b="1" dirty="0">
                <a:solidFill>
                  <a:schemeClr val="bg1"/>
                </a:solidFill>
              </a:rPr>
              <a:t>PODRŠKA EVROPSKE UNIJE U BORBI PROTIV CORONA VIRUSA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 descr="slide number">
            <a:extLst>
              <a:ext uri="{FF2B5EF4-FFF2-40B4-BE49-F238E27FC236}">
                <a16:creationId xmlns:a16="http://schemas.microsoft.com/office/drawing/2014/main" id="{EC784E4D-7E61-4FDC-AD6A-E38867722409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9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04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475556_Education presentation_AAS_v5" id="{AAC57104-7B60-491F-A321-6BCAF93AC541}" vid="{5A43072C-36E0-4A5A-A3FF-E88D65C597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575C36-314A-42CB-9114-6E0CE4AB2735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infopath/2007/PartnerControls"/>
    <ds:schemaRef ds:uri="16c05727-aa75-4e4a-9b5f-8a80a1165891"/>
    <ds:schemaRef ds:uri="71af3243-3dd4-4a8d-8c0d-dd76da1f02a5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5D0AD3E-9DDB-4E69-981A-7DAE0E9B5F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C32B5E-029E-455A-86F0-091666CEEBF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Education presentation</Template>
  <TotalTime>0</TotalTime>
  <Words>877</Words>
  <Application>Microsoft Office PowerPoint</Application>
  <PresentationFormat>Widescreen</PresentationFormat>
  <Paragraphs>126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Corbel</vt:lpstr>
      <vt:lpstr>Office Theme</vt:lpstr>
      <vt:lpstr>INEES  EVROPSKA UNIJA  Najveći donator Republike Srbije </vt:lpstr>
      <vt:lpstr>BESPOVRATNA POMOĆ EVROPSKE UNIJE</vt:lpstr>
      <vt:lpstr>PowerPoint Presentation</vt:lpstr>
      <vt:lpstr>PowerPoint Presentation</vt:lpstr>
      <vt:lpstr>PowerPoint Presentation</vt:lpstr>
      <vt:lpstr>DONACIJE EVROPSKE UNIJE ZDRAVSTVENOM SEKTORU REPUBLIKE SRBIJE</vt:lpstr>
      <vt:lpstr>PowerPoint Presentation</vt:lpstr>
      <vt:lpstr>Zahvaljujući pomoći Evropske unije, milioni građana Republike Srbije imaju bolju i  moderniju zdravstvenu zaštitu.</vt:lpstr>
      <vt:lpstr>PODRŠKA EVROPSKE UNIJE U BORBI PROTIV CORONA VIRUSA</vt:lpstr>
      <vt:lpstr>PowerPoint Presentation</vt:lpstr>
      <vt:lpstr>PowerPoint Presentation</vt:lpstr>
      <vt:lpstr>PowerPoint Presentation</vt:lpstr>
      <vt:lpstr>PODRŠKA EVROPSKE UNIJE U BORBI PROTIV CORONA VIRUSA</vt:lpstr>
      <vt:lpstr>PowerPoint Presentation</vt:lpstr>
      <vt:lpstr>PowerPoint Presentation</vt:lpstr>
      <vt:lpstr>PowerPoint Presentation</vt:lpstr>
      <vt:lpstr>EVROPSKA UNIJA JE UVEK BILA UZ SRBIJU U TEŠKIM MOMENTIMA</vt:lpstr>
      <vt:lpstr>PowerPoint Presentation</vt:lpstr>
      <vt:lpstr>PowerPoint Presentation</vt:lpstr>
      <vt:lpstr>PRIORITETI U NASTUPAJUĆEM PERIODU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INEES Introduction to  EU Education for Secondary Schools</dc:title>
  <dc:creator/>
  <cp:lastModifiedBy/>
  <cp:revision>2</cp:revision>
  <dcterms:created xsi:type="dcterms:W3CDTF">2020-02-07T13:32:30Z</dcterms:created>
  <dcterms:modified xsi:type="dcterms:W3CDTF">2022-05-11T20:44:58Z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