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233" autoAdjust="0"/>
  </p:normalViewPr>
  <p:slideViewPr>
    <p:cSldViewPr snapToGrid="0">
      <p:cViewPr varScale="1">
        <p:scale>
          <a:sx n="93" d="100"/>
          <a:sy n="93" d="100"/>
        </p:scale>
        <p:origin x="55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1F13-28D8-44D1-BAD2-5BC36835C35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148-89C8-4659-8A94-DE8F98964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8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1F13-28D8-44D1-BAD2-5BC36835C35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148-89C8-4659-8A94-DE8F98964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8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1F13-28D8-44D1-BAD2-5BC36835C35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148-89C8-4659-8A94-DE8F98964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1F13-28D8-44D1-BAD2-5BC36835C35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148-89C8-4659-8A94-DE8F98964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31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1F13-28D8-44D1-BAD2-5BC36835C35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148-89C8-4659-8A94-DE8F98964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22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1F13-28D8-44D1-BAD2-5BC36835C35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148-89C8-4659-8A94-DE8F98964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61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1F13-28D8-44D1-BAD2-5BC36835C35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148-89C8-4659-8A94-DE8F98964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61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1F13-28D8-44D1-BAD2-5BC36835C35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148-89C8-4659-8A94-DE8F98964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15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1F13-28D8-44D1-BAD2-5BC36835C35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148-89C8-4659-8A94-DE8F98964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1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1F13-28D8-44D1-BAD2-5BC36835C35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2583148-89C8-4659-8A94-DE8F98964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9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1F13-28D8-44D1-BAD2-5BC36835C35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148-89C8-4659-8A94-DE8F98964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1F13-28D8-44D1-BAD2-5BC36835C35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148-89C8-4659-8A94-DE8F98964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8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1F13-28D8-44D1-BAD2-5BC36835C35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148-89C8-4659-8A94-DE8F98964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3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1F13-28D8-44D1-BAD2-5BC36835C35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148-89C8-4659-8A94-DE8F98964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7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1F13-28D8-44D1-BAD2-5BC36835C35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148-89C8-4659-8A94-DE8F98964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8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1F13-28D8-44D1-BAD2-5BC36835C35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148-89C8-4659-8A94-DE8F98964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5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1F13-28D8-44D1-BAD2-5BC36835C35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148-89C8-4659-8A94-DE8F98964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1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1F13-28D8-44D1-BAD2-5BC36835C35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583148-89C8-4659-8A94-DE8F98964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2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314" y="1380068"/>
            <a:ext cx="9230086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sz="36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Научно-стручна конференција</a:t>
            </a:r>
            <a:r>
              <a:rPr lang="sr-Cyrl-BA" sz="3600" b="1" dirty="0" smtClean="0"/>
              <a:t/>
            </a:r>
            <a:br>
              <a:rPr lang="sr-Cyrl-BA" sz="3600" b="1" dirty="0" smtClean="0"/>
            </a:br>
            <a:r>
              <a:rPr lang="sr-Cyrl-BA" sz="3600" b="1" dirty="0" smtClean="0">
                <a:solidFill>
                  <a:schemeClr val="accent1">
                    <a:lumMod val="50000"/>
                  </a:schemeClr>
                </a:solidFill>
              </a:rPr>
              <a:t>„ЕУ ЗА МЛАДЕ- ИЗАЗОВИ И МОГУЋНОСТИ“</a:t>
            </a:r>
            <a:r>
              <a:rPr lang="sr-Cyrl-BA" sz="3600" dirty="0" smtClean="0"/>
              <a:t/>
            </a:r>
            <a:br>
              <a:rPr lang="sr-Cyrl-BA" sz="3600" dirty="0" smtClean="0"/>
            </a:br>
            <a:r>
              <a:rPr lang="sr-Cyrl-BA" sz="3600" dirty="0"/>
              <a:t/>
            </a:r>
            <a:br>
              <a:rPr lang="sr-Cyrl-BA" sz="3600" dirty="0"/>
            </a:br>
            <a:r>
              <a:rPr lang="sr-Cyrl-BA" sz="36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Тема:</a:t>
            </a:r>
            <a:r>
              <a:rPr lang="sr-Cyrl-BA" sz="3600" dirty="0" smtClean="0"/>
              <a:t/>
            </a:r>
            <a:br>
              <a:rPr lang="sr-Cyrl-BA" sz="3600" dirty="0" smtClean="0"/>
            </a:br>
            <a:r>
              <a:rPr lang="sr-Cyrl-BA" sz="3100" dirty="0" smtClean="0">
                <a:solidFill>
                  <a:schemeClr val="accent1">
                    <a:lumMod val="50000"/>
                  </a:schemeClr>
                </a:solidFill>
              </a:rPr>
              <a:t>Еразмус програми </a:t>
            </a:r>
            <a:r>
              <a:rPr lang="sr-Cyrl-BA" sz="3100" dirty="0" smtClean="0">
                <a:solidFill>
                  <a:schemeClr val="accent1">
                    <a:lumMod val="50000"/>
                  </a:schemeClr>
                </a:solidFill>
              </a:rPr>
              <a:t>мобилности</a:t>
            </a:r>
            <a:endParaRPr lang="en-US" sz="3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8" y="4168345"/>
            <a:ext cx="6589228" cy="1216455"/>
          </a:xfrm>
        </p:spPr>
        <p:txBody>
          <a:bodyPr/>
          <a:lstStyle/>
          <a:p>
            <a:r>
              <a:rPr lang="sr-Cyrl-BA" dirty="0" smtClean="0">
                <a:solidFill>
                  <a:schemeClr val="accent1">
                    <a:lumMod val="50000"/>
                  </a:schemeClr>
                </a:solidFill>
              </a:rPr>
              <a:t>др Жељко Рачић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8346" y="4349944"/>
            <a:ext cx="4449778" cy="250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44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073" y="4252784"/>
            <a:ext cx="10018713" cy="1752599"/>
          </a:xfrm>
        </p:spPr>
        <p:txBody>
          <a:bodyPr/>
          <a:lstStyle/>
          <a:p>
            <a:r>
              <a:rPr lang="sr-Cyrl-RS" dirty="0" smtClean="0">
                <a:solidFill>
                  <a:srgbClr val="0070C0"/>
                </a:solidFill>
              </a:rPr>
              <a:t>ХВАЛА НА ПАЖЊИ </a:t>
            </a:r>
            <a:r>
              <a:rPr lang="sr-Cyrl-RS" dirty="0" smtClean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020" y="659026"/>
            <a:ext cx="7378801" cy="4316542"/>
          </a:xfrm>
        </p:spPr>
      </p:pic>
    </p:spTree>
    <p:extLst>
      <p:ext uri="{BB962C8B-B14F-4D97-AF65-F5344CB8AC3E}">
        <p14:creationId xmlns:p14="http://schemas.microsoft.com/office/powerpoint/2010/main" val="320385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accent1">
                    <a:lumMod val="50000"/>
                  </a:schemeClr>
                </a:solidFill>
              </a:rPr>
              <a:t>ПРОЈЕКТИ МОБИЛНОСТИ У ОКВИРУ ЕРАЗМУС ПРОГРАМА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r-Cyrl-R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Пројекти мобилности за младе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Пројекти </a:t>
            </a:r>
            <a:r>
              <a:rPr lang="sr-Cyrl-R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мобилности у оквиру образовања одраслих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Пројекти мобилности у </a:t>
            </a:r>
            <a:r>
              <a:rPr lang="sr-Cyrl-R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оквиру стручног образовања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Пројекти мобилности у оквиру </a:t>
            </a:r>
            <a:r>
              <a:rPr lang="sr-Cyrl-R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општег образовања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Пројекти мобилности у оквиру </a:t>
            </a:r>
            <a:r>
              <a:rPr lang="sr-Cyrl-R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високог образовања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4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320040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en-US" cap="all" dirty="0" smtClean="0">
                <a:solidFill>
                  <a:schemeClr val="accent1">
                    <a:lumMod val="50000"/>
                  </a:schemeClr>
                </a:solidFill>
              </a:rPr>
              <a:t>ПРОЈЕКТИ МОБИЛНОСТИ</a:t>
            </a:r>
            <a:r>
              <a:rPr lang="sr-Cyrl-RS" cap="all" dirty="0" smtClean="0">
                <a:solidFill>
                  <a:schemeClr val="accent1">
                    <a:lumMod val="50000"/>
                  </a:schemeClr>
                </a:solidFill>
              </a:rPr>
              <a:t> у високом образовању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24000"/>
            <a:ext cx="10018713" cy="4101737"/>
          </a:xfrm>
        </p:spPr>
        <p:txBody>
          <a:bodyPr/>
          <a:lstStyle/>
          <a:p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Пројекти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мобилности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у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области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високог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образовања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подржавају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физичку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и 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комбиновану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  <a:r>
              <a:rPr lang="en-US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мобилност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студената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и </a:t>
            </a:r>
            <a:r>
              <a:rPr lang="en-US" b="1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запослених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на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високошколским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установама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из</a:t>
            </a:r>
            <a:r>
              <a:rPr lang="sr-Cyrl-BA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различитих земаља Европе и света.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sr-Cyrl-BA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sr-Cyrl-BA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Програмске земље: 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држав</a:t>
            </a:r>
            <a:r>
              <a:rPr lang="sr-Cyrl-BA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е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чланиц</a:t>
            </a:r>
            <a:r>
              <a:rPr lang="sr-Cyrl-BA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е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ЕУ и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треће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зем</a:t>
            </a:r>
            <a:r>
              <a:rPr lang="sr-Cyrl-BA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ље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придружен</a:t>
            </a:r>
            <a:r>
              <a:rPr lang="sr-Cyrl-BA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е П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рограму</a:t>
            </a:r>
            <a:r>
              <a:rPr lang="sr-Cyrl-BA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sr-Cyrl-BA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Партнерске земље: </a:t>
            </a:r>
            <a:r>
              <a:rPr lang="sr-Cyrl-BA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Државе </a:t>
            </a:r>
            <a:r>
              <a:rPr lang="sr-Cyrl-BA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које </a:t>
            </a:r>
            <a:r>
              <a:rPr lang="sr-Cyrl-BA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не учествују пуноправно у </a:t>
            </a:r>
            <a:r>
              <a:rPr lang="sr-Cyrl-BA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Програму.</a:t>
            </a:r>
          </a:p>
          <a:p>
            <a:r>
              <a:rPr lang="sr-Cyrl-BA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КА131, КА171 пројекти</a:t>
            </a:r>
          </a:p>
          <a:p>
            <a:r>
              <a:rPr lang="sr-Cyrl-BA" b="1" dirty="0" smtClean="0">
                <a:solidFill>
                  <a:schemeClr val="accent4">
                    <a:lumMod val="50000"/>
                  </a:schemeClr>
                </a:solidFill>
              </a:rPr>
              <a:t>Република Србија: Програмска земља од 05.02.2019. године.</a:t>
            </a:r>
          </a:p>
        </p:txBody>
      </p:sp>
    </p:spTree>
    <p:extLst>
      <p:ext uri="{BB962C8B-B14F-4D97-AF65-F5344CB8AC3E}">
        <p14:creationId xmlns:p14="http://schemas.microsoft.com/office/powerpoint/2010/main" val="33849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48046"/>
            <a:ext cx="10018713" cy="1532709"/>
          </a:xfrm>
        </p:spPr>
        <p:txBody>
          <a:bodyPr>
            <a:normAutofit/>
          </a:bodyPr>
          <a:lstStyle/>
          <a:p>
            <a:r>
              <a:rPr lang="sr-Cyrl-BA" dirty="0" smtClean="0">
                <a:solidFill>
                  <a:schemeClr val="accent1">
                    <a:lumMod val="50000"/>
                  </a:schemeClr>
                </a:solidFill>
              </a:rPr>
              <a:t>ЕРАЗМУС ПОВЕЉА ЗА ВИСОКО ОБРАЗОВАЊЕ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48714"/>
            <a:ext cx="10018713" cy="471204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</a:t>
            </a:r>
            <a:r>
              <a:rPr lang="sr-Cyrl-BA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размус повеља за </a:t>
            </a:r>
            <a:r>
              <a:rPr lang="sr-Cyrl-BA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високо</a:t>
            </a:r>
            <a:r>
              <a:rPr lang="sr-Latn-R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 </a:t>
            </a:r>
            <a:r>
              <a:rPr lang="sr-Cyrl-BA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образовање</a:t>
            </a:r>
            <a:r>
              <a:rPr lang="sr-Latn-R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- </a:t>
            </a:r>
            <a:r>
              <a:rPr lang="sr-Cyrl-BA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документ </a:t>
            </a:r>
            <a:r>
              <a:rPr lang="sr-Cyrl-R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којим </a:t>
            </a:r>
            <a:r>
              <a:rPr lang="sr-Cyrl-BA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Европска </a:t>
            </a:r>
            <a:r>
              <a:rPr lang="sr-Cyrl-BA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комисија самосталним високошколским установама из </a:t>
            </a:r>
            <a:r>
              <a:rPr lang="sr-Cyrl-BA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програмских земаља</a:t>
            </a:r>
            <a:r>
              <a:rPr lang="sr-Cyrl-BA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додељује акредитацију </a:t>
            </a:r>
            <a:r>
              <a:rPr lang="sr-Cyrl-BA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за учешће у </a:t>
            </a:r>
            <a:r>
              <a:rPr lang="sr-Cyrl-BA" dirty="0">
                <a:solidFill>
                  <a:schemeClr val="tx2">
                    <a:lumMod val="75000"/>
                    <a:lumOff val="25000"/>
                  </a:schemeClr>
                </a:solidFill>
              </a:rPr>
              <a:t> </a:t>
            </a:r>
            <a:r>
              <a:rPr lang="sr-Cyrl-BA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Еразмус пројектима.</a:t>
            </a:r>
            <a:r>
              <a:rPr lang="sr-Cyrl-BA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  <a:endParaRPr lang="sr-Latn-RS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fontAlgn="base"/>
            <a:r>
              <a:rPr lang="ru-RU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Еразмус повеља за високо образовање је значајна првенствено зато што </a:t>
            </a:r>
            <a:r>
              <a:rPr lang="ru-RU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доприноси </a:t>
            </a:r>
            <a:r>
              <a:rPr lang="ru-RU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стандардизацији </a:t>
            </a:r>
            <a:r>
              <a:rPr lang="ru-RU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важних </a:t>
            </a:r>
            <a:r>
              <a:rPr lang="ru-RU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елемената организације </a:t>
            </a:r>
            <a:r>
              <a:rPr lang="ru-RU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мобилности</a:t>
            </a:r>
            <a:r>
              <a:rPr lang="sr-Latn-R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.</a:t>
            </a:r>
            <a:endParaRPr lang="ru-RU" sz="24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9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85503"/>
            <a:ext cx="10018713" cy="1752599"/>
          </a:xfrm>
        </p:spPr>
        <p:txBody>
          <a:bodyPr/>
          <a:lstStyle/>
          <a:p>
            <a:r>
              <a:rPr lang="sr-Cyrl-BA" dirty="0" smtClean="0">
                <a:solidFill>
                  <a:schemeClr val="accent1">
                    <a:lumMod val="50000"/>
                  </a:schemeClr>
                </a:solidFill>
              </a:rPr>
              <a:t>Мобилност студената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820092"/>
            <a:ext cx="10018713" cy="4023361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</a:p>
          <a:p>
            <a:pPr fontAlgn="base"/>
            <a:r>
              <a:rPr lang="en-US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Студенти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могу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да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иду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на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мобилности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из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свих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области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и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са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свих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нивоа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студија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основне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мастер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и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докторске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студије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).</a:t>
            </a:r>
          </a:p>
          <a:p>
            <a:pPr fontAlgn="base"/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Врсте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студентских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мобилности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које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је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могуће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спровести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су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 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мобилности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ради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студирања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мобилности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ради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обављања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радне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праксе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 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комбиноване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мобилности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ради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студирања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и </a:t>
            </a: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обављања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радне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праксе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  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комбиновани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интензивни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програми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1616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Мобилност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запослених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 у </a:t>
            </a:r>
            <a:b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високом образовању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970313"/>
            <a:ext cx="10018713" cy="3124201"/>
          </a:xfrm>
        </p:spPr>
        <p:txBody>
          <a:bodyPr/>
          <a:lstStyle/>
          <a:p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Пројекти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мобилности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у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високом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образовању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подржавају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  <a:r>
              <a:rPr lang="en-US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мобилност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наставног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и </a:t>
            </a:r>
            <a:r>
              <a:rPr lang="en-US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ненаставног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особља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у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циљу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њиховог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даљег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професионалног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развоја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.  </a:t>
            </a:r>
          </a:p>
          <a:p>
            <a:r>
              <a:rPr lang="en-US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Мобилности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запослених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могу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бити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мобилности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у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сврху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 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извођења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наставе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 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sz="2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усавршавања</a:t>
            </a:r>
            <a:r>
              <a:rPr lang="en-US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.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32719"/>
            <a:ext cx="10018713" cy="1752599"/>
          </a:xfrm>
        </p:spPr>
        <p:txBody>
          <a:bodyPr/>
          <a:lstStyle/>
          <a:p>
            <a:r>
              <a:rPr lang="sr-Cyrl-RS" b="1" dirty="0" smtClean="0">
                <a:solidFill>
                  <a:schemeClr val="accent1">
                    <a:lumMod val="50000"/>
                  </a:schemeClr>
                </a:solidFill>
              </a:rPr>
              <a:t>Бенефити учествовања студената у Ерасмус програмима мобилности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8141" y="2265404"/>
            <a:ext cx="10149016" cy="4440195"/>
          </a:xfrm>
        </p:spPr>
        <p:txBody>
          <a:bodyPr>
            <a:normAutofit lnSpcReduction="10000"/>
          </a:bodyPr>
          <a:lstStyle/>
          <a:p>
            <a:r>
              <a:rPr lang="sr-Cyrl-RS" sz="3000" dirty="0" smtClean="0"/>
              <a:t>80% алумниста програма мобилности нашло је посао у струци у року од 3 месеца након завршетка студија.</a:t>
            </a:r>
          </a:p>
          <a:p>
            <a:r>
              <a:rPr lang="sr-Cyrl-RS" sz="3000" dirty="0" smtClean="0"/>
              <a:t>Могућност професионалног усавршавања.</a:t>
            </a:r>
          </a:p>
          <a:p>
            <a:r>
              <a:rPr lang="sr-Cyrl-RS" sz="3000" dirty="0" smtClean="0"/>
              <a:t>Стицање знања о другим земљама.</a:t>
            </a:r>
          </a:p>
          <a:p>
            <a:r>
              <a:rPr lang="sr-Cyrl-RS" sz="3000" dirty="0" smtClean="0"/>
              <a:t>Могућност интеракције и рада са људима из различитих културних средина.</a:t>
            </a:r>
          </a:p>
          <a:p>
            <a:r>
              <a:rPr lang="sr-Cyrl-RS" sz="3000" dirty="0" smtClean="0"/>
              <a:t>Прилагодљивост и развој комуникационе вештине</a:t>
            </a:r>
            <a:r>
              <a:rPr lang="sr-Latn-RS" sz="3000" dirty="0" smtClean="0"/>
              <a:t>.</a:t>
            </a:r>
            <a:endParaRPr lang="sr-Cyrl-RS" sz="3000" dirty="0" smtClean="0"/>
          </a:p>
          <a:p>
            <a:r>
              <a:rPr lang="sr-Cyrl-RS" sz="3000" dirty="0" smtClean="0"/>
              <a:t>Усавршавање страних језика</a:t>
            </a:r>
            <a:r>
              <a:rPr lang="sr-Latn-RS" sz="3000" dirty="0" smtClean="0"/>
              <a:t>.</a:t>
            </a:r>
            <a:endParaRPr lang="sr-Cyrl-R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623321"/>
              </p:ext>
            </p:extLst>
          </p:nvPr>
        </p:nvGraphicFramePr>
        <p:xfrm>
          <a:off x="2670115" y="82384"/>
          <a:ext cx="9308124" cy="66580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800">
                  <a:extLst>
                    <a:ext uri="{9D8B030D-6E8A-4147-A177-3AD203B41FA5}">
                      <a16:colId xmlns:a16="http://schemas.microsoft.com/office/drawing/2014/main" val="4131074960"/>
                    </a:ext>
                  </a:extLst>
                </a:gridCol>
                <a:gridCol w="2005699">
                  <a:extLst>
                    <a:ext uri="{9D8B030D-6E8A-4147-A177-3AD203B41FA5}">
                      <a16:colId xmlns:a16="http://schemas.microsoft.com/office/drawing/2014/main" val="866282831"/>
                    </a:ext>
                  </a:extLst>
                </a:gridCol>
                <a:gridCol w="2084457">
                  <a:extLst>
                    <a:ext uri="{9D8B030D-6E8A-4147-A177-3AD203B41FA5}">
                      <a16:colId xmlns:a16="http://schemas.microsoft.com/office/drawing/2014/main" val="2160240570"/>
                    </a:ext>
                  </a:extLst>
                </a:gridCol>
                <a:gridCol w="1608556">
                  <a:extLst>
                    <a:ext uri="{9D8B030D-6E8A-4147-A177-3AD203B41FA5}">
                      <a16:colId xmlns:a16="http://schemas.microsoft.com/office/drawing/2014/main" val="848973546"/>
                    </a:ext>
                  </a:extLst>
                </a:gridCol>
                <a:gridCol w="3089612">
                  <a:extLst>
                    <a:ext uri="{9D8B030D-6E8A-4147-A177-3AD203B41FA5}">
                      <a16:colId xmlns:a16="http://schemas.microsoft.com/office/drawing/2014/main" val="1342904410"/>
                    </a:ext>
                  </a:extLst>
                </a:gridCol>
              </a:tblGrid>
              <a:tr h="432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400">
                          <a:effectLst/>
                        </a:rPr>
                        <a:t>Vrsta mobilnosti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Ime i prezime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Period </a:t>
                      </a:r>
                      <a:r>
                        <a:rPr lang="en-US" sz="1400" dirty="0" err="1">
                          <a:effectLst/>
                        </a:rPr>
                        <a:t>mobilnosti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Partnerska institucija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extLst>
                  <a:ext uri="{0D108BD9-81ED-4DB2-BD59-A6C34878D82A}">
                    <a16:rowId xmlns:a16="http://schemas.microsoft.com/office/drawing/2014/main" val="3895171356"/>
                  </a:ext>
                </a:extLst>
              </a:tr>
              <a:tr h="432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K107/SMS/outgoing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Vanja Stanojević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25.2. –12.07.2019.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Visoka škola za menadžment u turizmu i informatici u Virovitici (Croatia)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extLst>
                  <a:ext uri="{0D108BD9-81ED-4DB2-BD59-A6C34878D82A}">
                    <a16:rowId xmlns:a16="http://schemas.microsoft.com/office/drawing/2014/main" val="36821140"/>
                  </a:ext>
                </a:extLst>
              </a:tr>
              <a:tr h="432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K107/STA/outgoing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Nataša-Papić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Blagojević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15.04.-19.04.2019.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Visoka škola za menadžment u turizmu i informatici u Virovitici (Croatia)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extLst>
                  <a:ext uri="{0D108BD9-81ED-4DB2-BD59-A6C34878D82A}">
                    <a16:rowId xmlns:a16="http://schemas.microsoft.com/office/drawing/2014/main" val="3228620344"/>
                  </a:ext>
                </a:extLst>
              </a:tr>
              <a:tr h="432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K103/STA/incoming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Branislav Dudić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07.10.-11.10.2019.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Comenius University in Bratislava (Slovakia)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extLst>
                  <a:ext uri="{0D108BD9-81ED-4DB2-BD59-A6C34878D82A}">
                    <a16:rowId xmlns:a16="http://schemas.microsoft.com/office/drawing/2014/main" val="3306598765"/>
                  </a:ext>
                </a:extLst>
              </a:tr>
              <a:tr h="432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K103/STA/incoming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Branislav Dudić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12.10.-16.10.2020.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Comenius University in Bratislava (Slovakia)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extLst>
                  <a:ext uri="{0D108BD9-81ED-4DB2-BD59-A6C34878D82A}">
                    <a16:rowId xmlns:a16="http://schemas.microsoft.com/office/drawing/2014/main" val="3679934861"/>
                  </a:ext>
                </a:extLst>
              </a:tr>
              <a:tr h="432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K103/STA/ outgoing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Biserka Komnenić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23.05.- 30.05.2021.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2890" algn="l"/>
                        </a:tabLst>
                      </a:pPr>
                      <a:r>
                        <a:rPr lang="en-US" sz="1400">
                          <a:effectLst/>
                        </a:rPr>
                        <a:t>PAR- Rijeka (Croatia)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extLst>
                  <a:ext uri="{0D108BD9-81ED-4DB2-BD59-A6C34878D82A}">
                    <a16:rowId xmlns:a16="http://schemas.microsoft.com/office/drawing/2014/main" val="3110623286"/>
                  </a:ext>
                </a:extLst>
              </a:tr>
              <a:tr h="432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K103/STT/ </a:t>
                      </a:r>
                      <a:r>
                        <a:rPr lang="en-US" sz="1400" dirty="0">
                          <a:effectLst/>
                        </a:rPr>
                        <a:t>outgoing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Jelena Damnjanović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23.05.- 30.05.2021.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PAR- Rijeka (Croatia)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extLst>
                  <a:ext uri="{0D108BD9-81ED-4DB2-BD59-A6C34878D82A}">
                    <a16:rowId xmlns:a16="http://schemas.microsoft.com/office/drawing/2014/main" val="3004309748"/>
                  </a:ext>
                </a:extLst>
              </a:tr>
              <a:tr h="432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K103/STA/incoming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Neven Šipić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31.05.- 04.06.2021.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Zagreb School of Business (Croatia)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extLst>
                  <a:ext uri="{0D108BD9-81ED-4DB2-BD59-A6C34878D82A}">
                    <a16:rowId xmlns:a16="http://schemas.microsoft.com/office/drawing/2014/main" val="1656640415"/>
                  </a:ext>
                </a:extLst>
              </a:tr>
              <a:tr h="432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K103/STA/incoming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Branislav Dudić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04.10- 08.10.2021.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Comenius University in Bratislava (Slovakia)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extLst>
                  <a:ext uri="{0D108BD9-81ED-4DB2-BD59-A6C34878D82A}">
                    <a16:rowId xmlns:a16="http://schemas.microsoft.com/office/drawing/2014/main" val="3345991854"/>
                  </a:ext>
                </a:extLst>
              </a:tr>
              <a:tr h="432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K103/SMS/outgoing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Andjela Bojić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25.09.21.-05.02.22.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AYDIN University Istanbul (Turkey)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extLst>
                  <a:ext uri="{0D108BD9-81ED-4DB2-BD59-A6C34878D82A}">
                    <a16:rowId xmlns:a16="http://schemas.microsoft.com/office/drawing/2014/main" val="4139666729"/>
                  </a:ext>
                </a:extLst>
              </a:tr>
              <a:tr h="432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12420" algn="l"/>
                        </a:tabLst>
                      </a:pPr>
                      <a:r>
                        <a:rPr lang="en-US" sz="1400">
                          <a:effectLst/>
                        </a:rPr>
                        <a:t>K103/SMS/outgoing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Vanja Stanojević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01.10.21.-01.03.22.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RRIF Zagreb (Croatia)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extLst>
                  <a:ext uri="{0D108BD9-81ED-4DB2-BD59-A6C34878D82A}">
                    <a16:rowId xmlns:a16="http://schemas.microsoft.com/office/drawing/2014/main" val="1407225652"/>
                  </a:ext>
                </a:extLst>
              </a:tr>
              <a:tr h="432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12420" algn="l"/>
                        </a:tabLst>
                      </a:pPr>
                      <a:r>
                        <a:rPr lang="en-US" sz="1400">
                          <a:effectLst/>
                        </a:rPr>
                        <a:t>K103/SMS/incoming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Valentina Berneš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01.10.21.-01.03.22.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Veleučilište Rijeka (Croatia)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extLst>
                  <a:ext uri="{0D108BD9-81ED-4DB2-BD59-A6C34878D82A}">
                    <a16:rowId xmlns:a16="http://schemas.microsoft.com/office/drawing/2014/main" val="2623058722"/>
                  </a:ext>
                </a:extLst>
              </a:tr>
              <a:tr h="432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12420" algn="l"/>
                        </a:tabLst>
                      </a:pPr>
                      <a:r>
                        <a:rPr lang="en-US" sz="1400">
                          <a:effectLst/>
                        </a:rPr>
                        <a:t>K103/STA/incoming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Vedran Milojica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13.12.21.- 17.12.21.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PAR- Rijeka (Croatia)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extLst>
                  <a:ext uri="{0D108BD9-81ED-4DB2-BD59-A6C34878D82A}">
                    <a16:rowId xmlns:a16="http://schemas.microsoft.com/office/drawing/2014/main" val="295191056"/>
                  </a:ext>
                </a:extLst>
              </a:tr>
              <a:tr h="432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12420" algn="l"/>
                        </a:tabLst>
                      </a:pPr>
                      <a:r>
                        <a:rPr lang="en-US" sz="1400">
                          <a:effectLst/>
                        </a:rPr>
                        <a:t>K103/STA/incoming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Vladimir Hrček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07.02.22.-11.02.22.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Comenius University in Bratislava (Slovakia)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extLst>
                  <a:ext uri="{0D108BD9-81ED-4DB2-BD59-A6C34878D82A}">
                    <a16:rowId xmlns:a16="http://schemas.microsoft.com/office/drawing/2014/main" val="155527621"/>
                  </a:ext>
                </a:extLst>
              </a:tr>
              <a:tr h="432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12420" algn="l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K103/ST</a:t>
                      </a:r>
                      <a:r>
                        <a:rPr lang="sr-Latn-RS" sz="1400" dirty="0" smtClean="0">
                          <a:effectLst/>
                        </a:rPr>
                        <a:t>T</a:t>
                      </a:r>
                      <a:r>
                        <a:rPr lang="en-US" sz="1400" dirty="0" smtClean="0">
                          <a:effectLst/>
                        </a:rPr>
                        <a:t>/incoming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Branislav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Dudić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28.03.22.-01.04.22.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Comenius University in Bratislava (Slovakia)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68" marR="48668" marT="0" marB="0"/>
                </a:tc>
                <a:extLst>
                  <a:ext uri="{0D108BD9-81ED-4DB2-BD59-A6C34878D82A}">
                    <a16:rowId xmlns:a16="http://schemas.microsoft.com/office/drawing/2014/main" val="152637996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538" y="82383"/>
            <a:ext cx="761138" cy="62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73908"/>
            <a:ext cx="10018713" cy="1752599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ЕВРОПСКА КОМИСИЈА О ПРОГРАМИМА ЕРАЗМУС МОБИЛНОСТИ: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148015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«Поред </a:t>
            </a:r>
            <a:r>
              <a:rPr lang="ru-RU" dirty="0"/>
              <a:t>тога што програми мобилности младима пружају могућност личног и професионалног напретка, они представљају сигуран пут ка стварању додатне вредности у друштву и платформу за интеркултурални дијалог младих који доприноси рушењу стереотипа и предрасуда </a:t>
            </a:r>
            <a:r>
              <a:rPr lang="ru-RU" dirty="0" smtClean="0"/>
              <a:t>дајући тако допринос стварању </a:t>
            </a:r>
            <a:r>
              <a:rPr lang="ru-RU" dirty="0"/>
              <a:t>јединственог европског идентитета</a:t>
            </a:r>
            <a:r>
              <a:rPr lang="ru-RU" dirty="0" smtClean="0"/>
              <a:t>.»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349</TotalTime>
  <Words>424</Words>
  <Application>Microsoft Office PowerPoint</Application>
  <PresentationFormat>Widescreen</PresentationFormat>
  <Paragraphs>115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Corbel</vt:lpstr>
      <vt:lpstr>Times New Roman</vt:lpstr>
      <vt:lpstr>Wingdings</vt:lpstr>
      <vt:lpstr>Parallax</vt:lpstr>
      <vt:lpstr>Научно-стручна конференција „ЕУ ЗА МЛАДЕ- ИЗАЗОВИ И МОГУЋНОСТИ“  Тема: Еразмус програми мобилности</vt:lpstr>
      <vt:lpstr>ПРОЈЕКТИ МОБИЛНОСТИ У ОКВИРУ ЕРАЗМУС ПРОГРАМА</vt:lpstr>
      <vt:lpstr>ПРОЈЕКТИ МОБИЛНОСТИ у високом образовању </vt:lpstr>
      <vt:lpstr>ЕРАЗМУС ПОВЕЉА ЗА ВИСОКО ОБРАЗОВАЊЕ</vt:lpstr>
      <vt:lpstr>Мобилност студената </vt:lpstr>
      <vt:lpstr>Мобилност запослених у  високом образовању </vt:lpstr>
      <vt:lpstr>Бенефити учествовања студената у Ерасмус програмима мобилности</vt:lpstr>
      <vt:lpstr>PowerPoint Presentation</vt:lpstr>
      <vt:lpstr>ЕВРОПСКА КОМИСИЈА О ПРОГРАМИМА ЕРАЗМУС МОБИЛНОСТИ:</vt:lpstr>
      <vt:lpstr>ХВАЛА НА ПАЖЊИ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Korisnik</cp:lastModifiedBy>
  <cp:revision>24</cp:revision>
  <dcterms:created xsi:type="dcterms:W3CDTF">2022-05-16T21:07:06Z</dcterms:created>
  <dcterms:modified xsi:type="dcterms:W3CDTF">2022-05-17T18:51:59Z</dcterms:modified>
</cp:coreProperties>
</file>