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1" r:id="rId5"/>
    <p:sldId id="277" r:id="rId6"/>
    <p:sldId id="257" r:id="rId7"/>
    <p:sldId id="297" r:id="rId8"/>
    <p:sldId id="283" r:id="rId9"/>
    <p:sldId id="298" r:id="rId10"/>
    <p:sldId id="299" r:id="rId11"/>
    <p:sldId id="289" r:id="rId12"/>
    <p:sldId id="29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61AFA-D858-401C-8FD3-70C3A92C2FE0}" v="2" dt="2022-05-17T15:09:43.996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646612" cy="3611880"/>
          </a:xfrm>
        </p:spPr>
        <p:txBody>
          <a:bodyPr/>
          <a:lstStyle/>
          <a:p>
            <a:r>
              <a:rPr lang="en-US" cap="all" dirty="0"/>
              <a:t>INEES</a:t>
            </a:r>
            <a:br>
              <a:rPr lang="en-US" cap="all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EU Education for Secondary Schools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/>
              <a:t>Sonja Marjanski Lazić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dirty="0"/>
              <a:t>060/413-0463</a:t>
            </a:r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9074" y="5059681"/>
            <a:ext cx="4386405" cy="348524"/>
          </a:xfrm>
        </p:spPr>
        <p:txBody>
          <a:bodyPr/>
          <a:lstStyle/>
          <a:p>
            <a:r>
              <a:rPr lang="en-GB" dirty="0"/>
              <a:t>s</a:t>
            </a:r>
            <a:r>
              <a:rPr lang="sr-Latn-RS" dirty="0"/>
              <a:t>onja.lazic.marjanski</a:t>
            </a:r>
            <a:r>
              <a:rPr lang="en-US" dirty="0"/>
              <a:t>@</a:t>
            </a:r>
            <a:r>
              <a:rPr lang="en-US" dirty="0" err="1"/>
              <a:t>ekonomskazr.edu.rs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ekonomskazr.edu.rs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MLADI, OBRAZOVANJE I ZAPOŠLJAVANJE</a:t>
            </a:r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</a:rPr>
              <a:t>Erazmus+ program</a:t>
            </a:r>
            <a:endParaRPr lang="en-US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RS" sz="1800" dirty="0">
                <a:cs typeface="Calibri Light"/>
              </a:rPr>
              <a:t>E</a:t>
            </a:r>
            <a:r>
              <a:rPr lang="en-US" sz="1800" dirty="0" err="1">
                <a:cs typeface="Calibri Light"/>
              </a:rPr>
              <a:t>razmus</a:t>
            </a:r>
            <a:r>
              <a:rPr lang="en-US" sz="1800" dirty="0">
                <a:cs typeface="Calibri Light"/>
              </a:rPr>
              <a:t>+ je program </a:t>
            </a:r>
            <a:r>
              <a:rPr lang="en-US" sz="1800" dirty="0" err="1">
                <a:cs typeface="Calibri Light"/>
              </a:rPr>
              <a:t>Evropske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unije</a:t>
            </a:r>
            <a:r>
              <a:rPr lang="en-US" sz="1800" dirty="0">
                <a:cs typeface="Calibri Light"/>
              </a:rPr>
              <a:t> koji </a:t>
            </a:r>
            <a:r>
              <a:rPr lang="en-US" sz="1800" dirty="0" err="1">
                <a:cs typeface="Calibri Light"/>
              </a:rPr>
              <a:t>finansira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projekte</a:t>
            </a:r>
            <a:r>
              <a:rPr lang="en-US" sz="1800" dirty="0">
                <a:cs typeface="Calibri Light"/>
              </a:rPr>
              <a:t> u </a:t>
            </a:r>
            <a:r>
              <a:rPr lang="en-US" sz="1800" dirty="0" err="1">
                <a:cs typeface="Calibri Light"/>
              </a:rPr>
              <a:t>oblasti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obrazovanja</a:t>
            </a:r>
            <a:r>
              <a:rPr lang="en-US" sz="1800" dirty="0">
                <a:cs typeface="Calibri Light"/>
              </a:rPr>
              <a:t>, </a:t>
            </a:r>
            <a:r>
              <a:rPr lang="en-US" sz="1800" dirty="0" err="1">
                <a:cs typeface="Calibri Light"/>
              </a:rPr>
              <a:t>obuka</a:t>
            </a:r>
            <a:r>
              <a:rPr lang="en-US" sz="1800" dirty="0">
                <a:cs typeface="Calibri Light"/>
              </a:rPr>
              <a:t>, </a:t>
            </a:r>
            <a:r>
              <a:rPr lang="en-US" sz="1800" dirty="0" err="1">
                <a:cs typeface="Calibri Light"/>
              </a:rPr>
              <a:t>mladih</a:t>
            </a:r>
            <a:r>
              <a:rPr lang="en-US" sz="1800" dirty="0">
                <a:cs typeface="Calibri Light"/>
              </a:rPr>
              <a:t> </a:t>
            </a:r>
            <a:r>
              <a:rPr lang="sr-Latn-RS" sz="1800" dirty="0">
                <a:cs typeface="Calibri Light"/>
              </a:rPr>
              <a:t>i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sporta</a:t>
            </a:r>
            <a:r>
              <a:rPr lang="en-US" sz="1800" dirty="0">
                <a:cs typeface="Calibri Light"/>
              </a:rPr>
              <a:t>.</a:t>
            </a:r>
          </a:p>
          <a:p>
            <a:r>
              <a:rPr lang="en-US" sz="1800" dirty="0">
                <a:cs typeface="Calibri Light"/>
              </a:rPr>
              <a:t>Program </a:t>
            </a:r>
            <a:r>
              <a:rPr lang="en-US" sz="1800" dirty="0" err="1">
                <a:cs typeface="Calibri Light"/>
              </a:rPr>
              <a:t>pruža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podršku</a:t>
            </a:r>
            <a:r>
              <a:rPr lang="en-US" sz="1800" dirty="0">
                <a:cs typeface="Calibri Light"/>
              </a:rPr>
              <a:t> </a:t>
            </a:r>
            <a:r>
              <a:rPr lang="en-US" sz="1800" dirty="0" err="1">
                <a:cs typeface="Calibri Light"/>
              </a:rPr>
              <a:t>projektima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saradnje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između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institucija</a:t>
            </a:r>
            <a:r>
              <a:rPr lang="en-US" sz="1800" dirty="0">
                <a:cs typeface="Calibri Light"/>
              </a:rPr>
              <a:t>, a pr</a:t>
            </a:r>
            <a:r>
              <a:rPr lang="sr-Latn-RS" sz="1800" dirty="0">
                <a:cs typeface="Calibri Light"/>
              </a:rPr>
              <a:t>e</a:t>
            </a:r>
            <a:r>
              <a:rPr lang="en-US" sz="1800" dirty="0" err="1">
                <a:cs typeface="Calibri Light"/>
              </a:rPr>
              <a:t>ko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kojih</a:t>
            </a:r>
            <a:r>
              <a:rPr lang="en-US" sz="1800" dirty="0">
                <a:cs typeface="Calibri Light"/>
              </a:rPr>
              <a:t> se </a:t>
            </a:r>
            <a:r>
              <a:rPr lang="en-US" sz="1800" dirty="0" err="1">
                <a:cs typeface="Calibri Light"/>
              </a:rPr>
              <a:t>uključuju</a:t>
            </a:r>
            <a:r>
              <a:rPr lang="en-US" sz="1800" dirty="0">
                <a:cs typeface="Calibri Light"/>
              </a:rPr>
              <a:t> </a:t>
            </a:r>
            <a:r>
              <a:rPr lang="en-US" sz="1800" dirty="0" err="1">
                <a:cs typeface="Calibri Light"/>
              </a:rPr>
              <a:t>pojedinci</a:t>
            </a:r>
            <a:r>
              <a:rPr lang="en-US" sz="1800" dirty="0">
                <a:cs typeface="Calibri Light"/>
              </a:rPr>
              <a:t>.</a:t>
            </a:r>
          </a:p>
          <a:p>
            <a:endParaRPr lang="en-US" sz="1800" dirty="0">
              <a:cs typeface="Calibri Light"/>
            </a:endParaRP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Z</a:t>
            </a:r>
            <a:r>
              <a:rPr lang="en-US" sz="1600" dirty="0" err="1">
                <a:cs typeface="Calibri Light"/>
              </a:rPr>
              <a:t>emlje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koje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mogu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učestvovati</a:t>
            </a:r>
            <a:r>
              <a:rPr lang="en-US" sz="1600" dirty="0">
                <a:cs typeface="Calibri Light"/>
              </a:rPr>
              <a:t> u </a:t>
            </a:r>
            <a:r>
              <a:rPr lang="en-US" sz="1600" dirty="0" err="1">
                <a:cs typeface="Calibri Light"/>
              </a:rPr>
              <a:t>ovim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projektima</a:t>
            </a:r>
            <a:r>
              <a:rPr lang="en-US" sz="1600" dirty="0">
                <a:cs typeface="Calibri Light"/>
              </a:rPr>
              <a:t> dele se </a:t>
            </a:r>
            <a:r>
              <a:rPr lang="en-US" sz="1600" dirty="0" err="1">
                <a:cs typeface="Calibri Light"/>
              </a:rPr>
              <a:t>na</a:t>
            </a:r>
            <a:r>
              <a:rPr lang="en-US" sz="1600" dirty="0">
                <a:cs typeface="Calibri Light"/>
              </a:rPr>
              <a:t>: </a:t>
            </a:r>
            <a:r>
              <a:rPr lang="en-US" sz="1600" dirty="0" err="1">
                <a:cs typeface="Calibri Light"/>
              </a:rPr>
              <a:t>programske</a:t>
            </a:r>
            <a:r>
              <a:rPr lang="en-US" sz="1600" dirty="0">
                <a:cs typeface="Calibri Light"/>
              </a:rPr>
              <a:t> </a:t>
            </a:r>
            <a:r>
              <a:rPr lang="sr-Latn-RS" sz="1600" dirty="0">
                <a:cs typeface="Calibri Light"/>
              </a:rPr>
              <a:t>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partnerske</a:t>
            </a:r>
            <a:r>
              <a:rPr lang="en-US" sz="1600" dirty="0">
                <a:cs typeface="Calibri Light"/>
              </a:rPr>
              <a:t>.</a:t>
            </a:r>
          </a:p>
          <a:p>
            <a:r>
              <a:rPr lang="en-US" sz="1600" dirty="0">
                <a:cs typeface="Calibri Light"/>
              </a:rPr>
              <a:t>U </a:t>
            </a:r>
            <a:r>
              <a:rPr lang="en-US" sz="1600" dirty="0" err="1">
                <a:cs typeface="Calibri Light"/>
              </a:rPr>
              <a:t>programske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zemlje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spadaju</a:t>
            </a:r>
            <a:r>
              <a:rPr lang="en-US" sz="1600" dirty="0">
                <a:cs typeface="Calibri Light"/>
              </a:rPr>
              <a:t>: </a:t>
            </a:r>
            <a:r>
              <a:rPr lang="en-US" sz="1600" dirty="0" err="1">
                <a:cs typeface="Calibri Light"/>
              </a:rPr>
              <a:t>sve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zemlje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Evropske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unije</a:t>
            </a:r>
            <a:r>
              <a:rPr lang="en-US" sz="1600" dirty="0">
                <a:cs typeface="Calibri Light"/>
              </a:rPr>
              <a:t>, Island, </a:t>
            </a:r>
            <a:r>
              <a:rPr lang="en-US" sz="1600" dirty="0" err="1">
                <a:cs typeface="Calibri Light"/>
              </a:rPr>
              <a:t>Lihtenštajn</a:t>
            </a:r>
            <a:r>
              <a:rPr lang="en-US" sz="1600" dirty="0">
                <a:cs typeface="Calibri Light"/>
              </a:rPr>
              <a:t>, </a:t>
            </a:r>
            <a:r>
              <a:rPr lang="en-US" sz="1600" dirty="0" err="1">
                <a:cs typeface="Calibri Light"/>
              </a:rPr>
              <a:t>Norveška</a:t>
            </a:r>
            <a:r>
              <a:rPr lang="en-US" sz="1600" dirty="0">
                <a:cs typeface="Calibri Light"/>
              </a:rPr>
              <a:t>, </a:t>
            </a:r>
            <a:r>
              <a:rPr lang="en-US" sz="1600" dirty="0" err="1">
                <a:cs typeface="Calibri Light"/>
              </a:rPr>
              <a:t>Turska</a:t>
            </a:r>
            <a:r>
              <a:rPr lang="sr-Latn-RS" sz="1600" dirty="0">
                <a:cs typeface="Calibri Light"/>
              </a:rPr>
              <a:t>,</a:t>
            </a:r>
            <a:r>
              <a:rPr lang="en-US" sz="1600" dirty="0">
                <a:cs typeface="Calibri Light"/>
              </a:rPr>
              <a:t> Severna Makedonija</a:t>
            </a:r>
            <a:r>
              <a:rPr lang="sr-Latn-RS" sz="1600" dirty="0">
                <a:cs typeface="Calibri Light"/>
              </a:rPr>
              <a:t> i Srbija</a:t>
            </a:r>
            <a:r>
              <a:rPr lang="en-US" sz="1600" dirty="0">
                <a:cs typeface="Calibri Light"/>
              </a:rPr>
              <a:t>. </a:t>
            </a:r>
            <a:r>
              <a:rPr lang="en-US" sz="1600" dirty="0" err="1">
                <a:cs typeface="Calibri Light"/>
              </a:rPr>
              <a:t>Ove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zemlje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ravnopravno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imaju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mogucnost</a:t>
            </a:r>
            <a:r>
              <a:rPr lang="en-US" sz="1600" dirty="0">
                <a:cs typeface="Calibri Light"/>
              </a:rPr>
              <a:t> u</a:t>
            </a:r>
            <a:r>
              <a:rPr lang="sr-Latn-RS" sz="1600" dirty="0">
                <a:cs typeface="Calibri Light"/>
              </a:rPr>
              <a:t>č</a:t>
            </a:r>
            <a:r>
              <a:rPr lang="en-US" sz="1600" dirty="0" err="1">
                <a:cs typeface="Calibri Light"/>
              </a:rPr>
              <a:t>estvovanja</a:t>
            </a:r>
            <a:r>
              <a:rPr lang="en-US" sz="1600" dirty="0">
                <a:cs typeface="Calibri Light"/>
              </a:rPr>
              <a:t> u </a:t>
            </a:r>
            <a:r>
              <a:rPr lang="en-US" sz="1600" dirty="0" err="1">
                <a:cs typeface="Calibri Light"/>
              </a:rPr>
              <a:t>raznim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projektima</a:t>
            </a:r>
            <a:r>
              <a:rPr lang="en-US" sz="1600" dirty="0">
                <a:cs typeface="Calibri Light"/>
              </a:rPr>
              <a:t>.</a:t>
            </a:r>
          </a:p>
          <a:p>
            <a:r>
              <a:rPr lang="en-US" sz="1600" dirty="0" err="1">
                <a:cs typeface="Calibri Light"/>
              </a:rPr>
              <a:t>Pojedini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delovi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progama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su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otvoreni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i</a:t>
            </a:r>
            <a:r>
              <a:rPr lang="en-US" sz="1600" dirty="0">
                <a:cs typeface="Calibri Light"/>
              </a:rPr>
              <a:t> za </a:t>
            </a:r>
            <a:r>
              <a:rPr lang="en-US" sz="1600" dirty="0" err="1">
                <a:cs typeface="Calibri Light"/>
              </a:rPr>
              <a:t>partnerske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zemlje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gde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spadaju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istočno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evropske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zemlje</a:t>
            </a:r>
            <a:r>
              <a:rPr lang="en-US" sz="1600" dirty="0">
                <a:cs typeface="Calibri Light"/>
              </a:rPr>
              <a:t>, </a:t>
            </a:r>
            <a:r>
              <a:rPr lang="en-US" sz="1600" dirty="0" err="1">
                <a:cs typeface="Calibri Light"/>
              </a:rPr>
              <a:t>Albanija</a:t>
            </a:r>
            <a:r>
              <a:rPr lang="en-US" sz="1600" dirty="0">
                <a:cs typeface="Calibri Light"/>
              </a:rPr>
              <a:t>, </a:t>
            </a:r>
            <a:r>
              <a:rPr lang="en-US" sz="1600" dirty="0" err="1">
                <a:cs typeface="Calibri Light"/>
              </a:rPr>
              <a:t>Crna</a:t>
            </a:r>
            <a:r>
              <a:rPr lang="en-US" sz="1600" dirty="0">
                <a:cs typeface="Calibri Light"/>
              </a:rPr>
              <a:t> Gora, </a:t>
            </a:r>
            <a:r>
              <a:rPr lang="en-US" sz="1600" dirty="0" err="1">
                <a:cs typeface="Calibri Light"/>
              </a:rPr>
              <a:t>Federacija</a:t>
            </a:r>
            <a:r>
              <a:rPr lang="en-US" sz="1600" dirty="0">
                <a:cs typeface="Calibri Light"/>
              </a:rPr>
              <a:t> BIH </a:t>
            </a:r>
            <a:r>
              <a:rPr lang="sr-Latn-RS" sz="1600" dirty="0">
                <a:cs typeface="Calibri Light"/>
              </a:rPr>
              <a:t>i </a:t>
            </a:r>
            <a:r>
              <a:rPr lang="en-US" sz="1600" dirty="0" err="1">
                <a:cs typeface="Calibri Light"/>
              </a:rPr>
              <a:t>druge</a:t>
            </a:r>
            <a:r>
              <a:rPr lang="en-US" sz="1600" dirty="0">
                <a:cs typeface="Calibri Light"/>
              </a:rPr>
              <a:t>.</a:t>
            </a:r>
          </a:p>
          <a:p>
            <a:endParaRPr lang="en-US" sz="1600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Corbel"/>
              </a:rPr>
              <a:t>Grupe projekata u Erazmus+ programu</a:t>
            </a:r>
            <a:endParaRPr lang="en-US" b="1" dirty="0" err="1"/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676401"/>
            <a:ext cx="8023860" cy="4305300"/>
          </a:xfrm>
        </p:spPr>
        <p:txBody>
          <a:bodyPr/>
          <a:lstStyle/>
          <a:p>
            <a:pPr>
              <a:buNone/>
            </a:pPr>
            <a:endParaRPr lang="en-US" sz="1800" dirty="0">
              <a:cs typeface="Calibri Light"/>
            </a:endParaRPr>
          </a:p>
          <a:p>
            <a:r>
              <a:rPr lang="sr-Latn-RS" sz="2400" dirty="0">
                <a:cs typeface="Calibri Light"/>
              </a:rPr>
              <a:t>1. Projekti u oblasti osnovnog obrazovanja</a:t>
            </a:r>
          </a:p>
          <a:p>
            <a:r>
              <a:rPr lang="sr-Latn-RS" sz="2400" dirty="0">
                <a:cs typeface="Calibri Light"/>
              </a:rPr>
              <a:t>2. Projekti u oblasti stručnog obrazovanja i obuka</a:t>
            </a:r>
          </a:p>
          <a:p>
            <a:r>
              <a:rPr lang="sr-Latn-RS" sz="2400" dirty="0">
                <a:cs typeface="Calibri Light"/>
              </a:rPr>
              <a:t>3. Projekti u oblasti obrazovanja odraslih</a:t>
            </a:r>
          </a:p>
          <a:p>
            <a:r>
              <a:rPr lang="sr-Latn-RS" sz="2400" dirty="0">
                <a:cs typeface="Calibri Light"/>
              </a:rPr>
              <a:t>4. Projekti u oblasti mladih i sporta</a:t>
            </a:r>
            <a:endParaRPr lang="en-US" sz="2400" dirty="0">
              <a:cs typeface="Calibri Light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2760" y="2712720"/>
            <a:ext cx="6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rbel"/>
              </a:rPr>
              <a:t>Projekti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mobilnosti</a:t>
            </a:r>
            <a:r>
              <a:rPr lang="en-US" b="1" dirty="0">
                <a:latin typeface="Corbel"/>
              </a:rPr>
              <a:t> u </a:t>
            </a:r>
            <a:r>
              <a:rPr lang="en-US" b="1" dirty="0" err="1">
                <a:latin typeface="Corbel"/>
              </a:rPr>
              <a:t>oblasti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stručnog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obrazovanja</a:t>
            </a:r>
            <a:r>
              <a:rPr lang="en-US" b="1" dirty="0">
                <a:latin typeface="Corbel"/>
              </a:rPr>
              <a:t> I </a:t>
            </a:r>
            <a:r>
              <a:rPr lang="en-US" b="1" dirty="0" err="1">
                <a:latin typeface="Corbel"/>
              </a:rPr>
              <a:t>obuka</a:t>
            </a:r>
            <a:r>
              <a:rPr lang="en-US" b="1" dirty="0">
                <a:latin typeface="Corbel"/>
              </a:rPr>
              <a:t> – VET </a:t>
            </a:r>
            <a:endParaRPr lang="en-US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err="1">
                <a:cs typeface="Calibri Light"/>
              </a:rPr>
              <a:t>Ovi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projekti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podrazumevajju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mobilnost</a:t>
            </a:r>
            <a:r>
              <a:rPr lang="en-US" sz="1600" dirty="0">
                <a:cs typeface="Calibri Light"/>
              </a:rPr>
              <a:t>: </a:t>
            </a:r>
            <a:r>
              <a:rPr lang="en-US" sz="1600" dirty="0" err="1">
                <a:cs typeface="Calibri Light"/>
              </a:rPr>
              <a:t>učenika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srednjih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stručnih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škola</a:t>
            </a:r>
            <a:r>
              <a:rPr lang="en-US" sz="1600" dirty="0">
                <a:cs typeface="Calibri Light"/>
              </a:rPr>
              <a:t>, </a:t>
            </a:r>
            <a:r>
              <a:rPr lang="en-US" sz="1600" dirty="0" err="1">
                <a:cs typeface="Calibri Light"/>
              </a:rPr>
              <a:t>nastavnog</a:t>
            </a:r>
            <a:r>
              <a:rPr lang="en-US" sz="1600" dirty="0">
                <a:cs typeface="Calibri Light"/>
              </a:rPr>
              <a:t> </a:t>
            </a:r>
            <a:r>
              <a:rPr lang="sr-Latn-RS" sz="1600" dirty="0">
                <a:cs typeface="Calibri Light"/>
              </a:rPr>
              <a:t>i </a:t>
            </a:r>
            <a:r>
              <a:rPr lang="en-US" sz="1600" dirty="0" err="1">
                <a:cs typeface="Calibri Light"/>
              </a:rPr>
              <a:t>nenastavnog</a:t>
            </a:r>
            <a:r>
              <a:rPr lang="en-US" sz="1600" dirty="0">
                <a:cs typeface="Calibri Light"/>
              </a:rPr>
              <a:t> </a:t>
            </a:r>
            <a:r>
              <a:rPr lang="en-US" sz="1600" dirty="0" err="1">
                <a:cs typeface="Calibri Light"/>
              </a:rPr>
              <a:t>kadra</a:t>
            </a:r>
            <a:r>
              <a:rPr lang="en-US" sz="1600" dirty="0">
                <a:cs typeface="Calibri Light"/>
              </a:rPr>
              <a:t>.</a:t>
            </a:r>
          </a:p>
          <a:p>
            <a:r>
              <a:rPr lang="en-US" dirty="0" err="1">
                <a:cs typeface="Calibri Light"/>
              </a:rPr>
              <a:t>Aktivnosti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implementirane</a:t>
            </a:r>
            <a:r>
              <a:rPr lang="en-US" dirty="0">
                <a:cs typeface="Calibri Light"/>
              </a:rPr>
              <a:t> u </a:t>
            </a:r>
            <a:r>
              <a:rPr lang="en-US" dirty="0" err="1">
                <a:cs typeface="Calibri Light"/>
              </a:rPr>
              <a:t>ove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projekte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su</a:t>
            </a:r>
            <a:r>
              <a:rPr lang="en-US" dirty="0">
                <a:cs typeface="Calibri Light"/>
              </a:rPr>
              <a:t>:</a:t>
            </a: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kratkoročna</a:t>
            </a:r>
            <a:r>
              <a:rPr lang="en-US" dirty="0">
                <a:cs typeface="Calibri Light"/>
              </a:rPr>
              <a:t> </a:t>
            </a:r>
            <a:r>
              <a:rPr lang="sr-Latn-RS" dirty="0">
                <a:cs typeface="Calibri Light"/>
              </a:rPr>
              <a:t>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dugoročna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mobilnost</a:t>
            </a:r>
            <a:r>
              <a:rPr lang="en-US" dirty="0">
                <a:cs typeface="Calibri Light"/>
              </a:rPr>
              <a:t> za </a:t>
            </a:r>
            <a:r>
              <a:rPr lang="en-US" dirty="0" err="1">
                <a:cs typeface="Calibri Light"/>
              </a:rPr>
              <a:t>učenike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profesionalni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kursevi</a:t>
            </a:r>
            <a:r>
              <a:rPr lang="en-US" dirty="0">
                <a:cs typeface="Calibri Light"/>
              </a:rPr>
              <a:t>  </a:t>
            </a:r>
            <a:r>
              <a:rPr lang="sr-Latn-RS" dirty="0">
                <a:cs typeface="Calibri Light"/>
              </a:rPr>
              <a:t>za </a:t>
            </a:r>
            <a:r>
              <a:rPr lang="en-US" dirty="0" err="1">
                <a:cs typeface="Calibri Light"/>
              </a:rPr>
              <a:t>zaposlene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držanje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nastave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posmatranje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radnom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mestu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gostovanja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pozvanih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stručnjaka</a:t>
            </a:r>
            <a:endParaRPr lang="en-US" dirty="0">
              <a:cs typeface="Calibri Light"/>
            </a:endParaRP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 </a:t>
            </a:r>
            <a:r>
              <a:rPr lang="en-US" dirty="0" err="1">
                <a:cs typeface="Calibri Light"/>
              </a:rPr>
              <a:t>ovu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vrstu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projekata</a:t>
            </a:r>
            <a:r>
              <a:rPr lang="en-US" dirty="0">
                <a:cs typeface="Calibri Light"/>
              </a:rPr>
              <a:t> se </a:t>
            </a:r>
            <a:r>
              <a:rPr lang="en-US" dirty="0" err="1">
                <a:cs typeface="Calibri Light"/>
              </a:rPr>
              <a:t>pojedinci</a:t>
            </a:r>
            <a:r>
              <a:rPr lang="en-US" dirty="0">
                <a:cs typeface="Calibri Light"/>
              </a:rPr>
              <a:t> ne </a:t>
            </a:r>
            <a:r>
              <a:rPr lang="en-US" dirty="0" err="1">
                <a:cs typeface="Calibri Light"/>
              </a:rPr>
              <a:t>mogu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prijaviti</a:t>
            </a:r>
            <a:r>
              <a:rPr lang="en-US" dirty="0">
                <a:cs typeface="Calibri Light"/>
              </a:rPr>
              <a:t>, </a:t>
            </a:r>
            <a:r>
              <a:rPr lang="en-US" dirty="0" err="1">
                <a:cs typeface="Calibri Light"/>
              </a:rPr>
              <a:t>već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samo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organizacije</a:t>
            </a:r>
            <a:r>
              <a:rPr lang="en-US" dirty="0">
                <a:cs typeface="Calibri Light"/>
              </a:rPr>
              <a:t> </a:t>
            </a:r>
            <a:r>
              <a:rPr lang="sr-Latn-RS" dirty="0">
                <a:cs typeface="Calibri Light"/>
              </a:rPr>
              <a:t>i</a:t>
            </a:r>
            <a:r>
              <a:rPr lang="en-US" dirty="0">
                <a:cs typeface="Calibri Light"/>
              </a:rPr>
              <a:t> to pre </a:t>
            </a:r>
            <a:r>
              <a:rPr lang="en-US" dirty="0" err="1">
                <a:cs typeface="Calibri Light"/>
              </a:rPr>
              <a:t>svega</a:t>
            </a:r>
            <a:r>
              <a:rPr lang="en-US" dirty="0">
                <a:cs typeface="Calibri Light"/>
              </a:rPr>
              <a:t>:</a:t>
            </a: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srednje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stručne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škole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javne</a:t>
            </a:r>
            <a:r>
              <a:rPr lang="en-US" dirty="0">
                <a:cs typeface="Calibri Light"/>
              </a:rPr>
              <a:t> </a:t>
            </a:r>
            <a:r>
              <a:rPr lang="sr-Latn-RS" dirty="0">
                <a:cs typeface="Calibri Light"/>
              </a:rPr>
              <a:t>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lokalne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ustanove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državne</a:t>
            </a:r>
            <a:r>
              <a:rPr lang="en-US" dirty="0">
                <a:cs typeface="Calibri Light"/>
              </a:rPr>
              <a:t> </a:t>
            </a:r>
            <a:r>
              <a:rPr lang="sr-Latn-RS" dirty="0">
                <a:cs typeface="Calibri Light"/>
              </a:rPr>
              <a:t>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privatne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kompanije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   - </a:t>
            </a:r>
            <a:r>
              <a:rPr lang="en-US" dirty="0" err="1">
                <a:cs typeface="Calibri Light"/>
              </a:rPr>
              <a:t>ostale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organizacije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deluju</a:t>
            </a:r>
            <a:r>
              <a:rPr lang="en-US" dirty="0">
                <a:cs typeface="Calibri Light"/>
              </a:rPr>
              <a:t> u </a:t>
            </a:r>
            <a:r>
              <a:rPr lang="en-US" dirty="0" err="1">
                <a:cs typeface="Calibri Light"/>
              </a:rPr>
              <a:t>oblasti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stručnog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obrazovanja</a:t>
            </a:r>
            <a:r>
              <a:rPr lang="en-US" dirty="0">
                <a:cs typeface="Calibri Light"/>
              </a:rPr>
              <a:t> I </a:t>
            </a:r>
            <a:r>
              <a:rPr lang="en-US" dirty="0" err="1">
                <a:cs typeface="Calibri Light"/>
              </a:rPr>
              <a:t>obuka</a:t>
            </a:r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0628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6" y="511719"/>
            <a:ext cx="6891564" cy="830997"/>
          </a:xfrm>
        </p:spPr>
        <p:txBody>
          <a:bodyPr/>
          <a:lstStyle/>
          <a:p>
            <a:r>
              <a:rPr lang="en-US" b="1" dirty="0" err="1">
                <a:latin typeface="Corbel"/>
              </a:rPr>
              <a:t>Ciljevi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ovih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projekata</a:t>
            </a:r>
            <a:r>
              <a:rPr lang="sr-Latn-RS" b="1" dirty="0">
                <a:latin typeface="Corbel"/>
              </a:rPr>
              <a:t> - osnovni</a:t>
            </a:r>
            <a:endParaRPr lang="en-US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251" y="2072640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800" dirty="0">
              <a:cs typeface="Calibri Light"/>
            </a:endParaRPr>
          </a:p>
          <a:p>
            <a:r>
              <a:rPr lang="en-US" sz="1800" dirty="0">
                <a:cs typeface="Calibri Light"/>
              </a:rPr>
              <a:t> </a:t>
            </a:r>
            <a:r>
              <a:rPr lang="en-US" sz="2000" dirty="0">
                <a:cs typeface="Calibri Light"/>
              </a:rPr>
              <a:t> - ZA POJEDINCA:</a:t>
            </a:r>
            <a:endParaRPr lang="sr-Latn-RS" sz="2000" dirty="0">
              <a:cs typeface="Calibri Light"/>
            </a:endParaRPr>
          </a:p>
          <a:p>
            <a:r>
              <a:rPr lang="en-US" sz="2000" dirty="0">
                <a:cs typeface="Calibri Light"/>
              </a:rPr>
              <a:t> </a:t>
            </a:r>
            <a:r>
              <a:rPr lang="en-US" sz="2000" dirty="0" err="1">
                <a:cs typeface="Calibri Light"/>
              </a:rPr>
              <a:t>mogućnost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za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učenje</a:t>
            </a:r>
            <a:r>
              <a:rPr lang="en-US" sz="2000" dirty="0">
                <a:cs typeface="Calibri Light"/>
              </a:rPr>
              <a:t>, </a:t>
            </a:r>
            <a:r>
              <a:rPr lang="en-US" sz="2000" dirty="0" err="1">
                <a:cs typeface="Calibri Light"/>
              </a:rPr>
              <a:t>sticanje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stručne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prakse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i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međun</a:t>
            </a:r>
            <a:r>
              <a:rPr lang="sr-Latn-RS" sz="2000" dirty="0">
                <a:cs typeface="Calibri Light"/>
              </a:rPr>
              <a:t>a</a:t>
            </a:r>
            <a:r>
              <a:rPr lang="en-US" sz="2000" dirty="0" err="1">
                <a:cs typeface="Calibri Light"/>
              </a:rPr>
              <a:t>rodnog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iskustva</a:t>
            </a:r>
            <a:endParaRPr lang="en-US" sz="2000" dirty="0">
              <a:cs typeface="Calibri Light"/>
            </a:endParaRP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600" dirty="0">
              <a:cs typeface="Calibri Light"/>
            </a:endParaRPr>
          </a:p>
          <a:p>
            <a:r>
              <a:rPr lang="en-US" sz="1600" dirty="0">
                <a:cs typeface="Calibri Light"/>
              </a:rPr>
              <a:t> </a:t>
            </a:r>
            <a:r>
              <a:rPr lang="en-US" sz="2000" dirty="0">
                <a:cs typeface="Calibri Light"/>
              </a:rPr>
              <a:t>- ZA ORGANIZACIJE:</a:t>
            </a:r>
            <a:endParaRPr lang="sr-Latn-RS" sz="2000" dirty="0">
              <a:cs typeface="Calibri Light"/>
            </a:endParaRPr>
          </a:p>
          <a:p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podrška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pri</a:t>
            </a:r>
            <a:r>
              <a:rPr lang="en-US" sz="2000" dirty="0">
                <a:cs typeface="Calibri Light"/>
              </a:rPr>
              <a:t> </a:t>
            </a:r>
            <a:r>
              <a:rPr lang="en-US" sz="2000" dirty="0" err="1">
                <a:cs typeface="Calibri Light"/>
              </a:rPr>
              <a:t>internacionalizaciji</a:t>
            </a:r>
            <a:r>
              <a:rPr lang="en-US" sz="2000" dirty="0">
                <a:cs typeface="Calibri Light"/>
              </a:rPr>
              <a:t> </a:t>
            </a:r>
            <a:r>
              <a:rPr lang="sr-Latn-RS" sz="2000" dirty="0">
                <a:cs typeface="Calibri Light"/>
              </a:rPr>
              <a:t>i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daljem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institucionalnom</a:t>
            </a:r>
            <a:r>
              <a:rPr lang="en-US" sz="2000" dirty="0">
                <a:cs typeface="Calibri Light"/>
              </a:rPr>
              <a:t> </a:t>
            </a:r>
            <a:r>
              <a:rPr lang="en-US" sz="2000" dirty="0" err="1">
                <a:cs typeface="Calibri Light"/>
              </a:rPr>
              <a:t>razvoju</a:t>
            </a:r>
            <a:r>
              <a:rPr lang="en-US" sz="2000" dirty="0">
                <a:cs typeface="Calibri Ligh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rbel"/>
              </a:rPr>
              <a:t>Ciljevi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ovih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projekata</a:t>
            </a:r>
            <a:r>
              <a:rPr lang="sr-Latn-RS" b="1" dirty="0">
                <a:latin typeface="Corbel"/>
              </a:rPr>
              <a:t> </a:t>
            </a:r>
            <a:endParaRPr lang="en-US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RS" sz="1600" dirty="0">
                <a:cs typeface="Calibri Light"/>
              </a:rPr>
              <a:t> </a:t>
            </a:r>
            <a:r>
              <a:rPr lang="sr-Latn-RS" sz="1800" dirty="0">
                <a:cs typeface="Calibri Light"/>
              </a:rPr>
              <a:t>Specifični ciljevi:</a:t>
            </a:r>
          </a:p>
          <a:p>
            <a:r>
              <a:rPr lang="sr-Latn-RS" sz="1800" dirty="0">
                <a:cs typeface="Calibri Light"/>
              </a:rPr>
              <a:t>- unapređenje kvaliteta stručnog obrazovanja i obuka</a:t>
            </a:r>
          </a:p>
          <a:p>
            <a:r>
              <a:rPr lang="sr-Latn-RS" sz="1800" dirty="0">
                <a:cs typeface="Calibri Light"/>
              </a:rPr>
              <a:t>   - jačanje ključnih kompetencija, a posebno kompetencija za učenje jezika</a:t>
            </a:r>
          </a:p>
          <a:p>
            <a:r>
              <a:rPr lang="sr-Latn-RS" sz="1800" dirty="0">
                <a:cs typeface="Calibri Light"/>
              </a:rPr>
              <a:t>   - jačanje evropske dimenzije nastave i učenja</a:t>
            </a:r>
          </a:p>
          <a:p>
            <a:endParaRPr lang="en-US" sz="1800" dirty="0">
              <a:cs typeface="Calibri Light"/>
            </a:endParaRP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cs typeface="Calibri Light"/>
            </a:endParaRPr>
          </a:p>
          <a:p>
            <a:r>
              <a:rPr lang="sr-Latn-RS" sz="1800" dirty="0">
                <a:cs typeface="Calibri Light"/>
              </a:rPr>
              <a:t>Izuzetno važno:</a:t>
            </a:r>
          </a:p>
          <a:p>
            <a:r>
              <a:rPr lang="sr-Latn-RS" sz="1800" dirty="0">
                <a:cs typeface="Calibri Light"/>
              </a:rPr>
              <a:t>   - inkluzija i različitost</a:t>
            </a:r>
          </a:p>
          <a:p>
            <a:r>
              <a:rPr lang="sr-Latn-RS" sz="1800" dirty="0">
                <a:cs typeface="Calibri Light"/>
              </a:rPr>
              <a:t>   - ekološka održivost</a:t>
            </a:r>
          </a:p>
          <a:p>
            <a:r>
              <a:rPr lang="sr-Latn-RS" sz="1800" dirty="0">
                <a:cs typeface="Calibri Light"/>
              </a:rPr>
              <a:t>   - digitalno obrazovanje</a:t>
            </a:r>
          </a:p>
          <a:p>
            <a:endParaRPr lang="en-US" sz="1800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bg1"/>
                </a:solidFill>
                <a:latin typeface="Corbel"/>
              </a:rPr>
              <a:t>Primer</a:t>
            </a:r>
            <a:r>
              <a:rPr lang="en-US" dirty="0">
                <a:solidFill>
                  <a:schemeClr val="bg1"/>
                </a:solidFill>
                <a:latin typeface="Corbe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rbel"/>
              </a:rPr>
              <a:t>projekta</a:t>
            </a:r>
            <a:r>
              <a:rPr lang="en-US" dirty="0">
                <a:solidFill>
                  <a:schemeClr val="bg1"/>
                </a:solidFill>
                <a:latin typeface="Corbel"/>
              </a:rPr>
              <a:t>: </a:t>
            </a:r>
            <a:br>
              <a:rPr lang="sr-Latn-RS" dirty="0">
                <a:solidFill>
                  <a:schemeClr val="bg1"/>
                </a:solidFill>
                <a:latin typeface="Corbel"/>
              </a:rPr>
            </a:br>
            <a:r>
              <a:rPr lang="en-US" b="1" dirty="0" err="1">
                <a:solidFill>
                  <a:schemeClr val="bg1"/>
                </a:solidFill>
                <a:latin typeface="Corbel"/>
              </a:rPr>
              <a:t>Evropsko</a:t>
            </a:r>
            <a:r>
              <a:rPr lang="en-US" b="1" dirty="0">
                <a:solidFill>
                  <a:schemeClr val="bg1"/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rbel"/>
              </a:rPr>
              <a:t>iskustvo</a:t>
            </a:r>
            <a:r>
              <a:rPr lang="en-US" b="1" dirty="0">
                <a:solidFill>
                  <a:schemeClr val="bg1"/>
                </a:solidFill>
                <a:latin typeface="Corbel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Corbel"/>
              </a:rPr>
              <a:t>zrenjaninski</a:t>
            </a:r>
            <a:r>
              <a:rPr lang="sr-Latn-RS" b="1" dirty="0">
                <a:solidFill>
                  <a:schemeClr val="bg1"/>
                </a:solidFill>
                <a:latin typeface="Corbel"/>
              </a:rPr>
              <a:t>h</a:t>
            </a:r>
            <a:r>
              <a:rPr lang="en-US" b="1" dirty="0">
                <a:solidFill>
                  <a:schemeClr val="bg1"/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rbel"/>
              </a:rPr>
              <a:t>ugostitelja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760" y="5273039"/>
            <a:ext cx="5044440" cy="779907"/>
          </a:xfrm>
        </p:spPr>
        <p:txBody>
          <a:bodyPr/>
          <a:lstStyle/>
          <a:p>
            <a:r>
              <a:rPr lang="sr-Latn-RS" sz="1800" dirty="0">
                <a:ea typeface="Calibri Light"/>
                <a:cs typeface="Calibri Light"/>
              </a:rPr>
              <a:t>Ekonomsko-trgovinska škola „Jovan Trajković" , Zrenjanin</a:t>
            </a:r>
            <a:endParaRPr lang="sr-Latn-R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rbel"/>
              </a:rPr>
              <a:t>Osnovne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karakteristike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projekta</a:t>
            </a:r>
            <a:endParaRPr lang="en-US" b="1" dirty="0" err="1"/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244797"/>
            <a:ext cx="8304362" cy="4736903"/>
          </a:xfrm>
        </p:spPr>
        <p:txBody>
          <a:bodyPr/>
          <a:lstStyle/>
          <a:p>
            <a:r>
              <a:rPr lang="en-US" sz="1800" dirty="0" err="1">
                <a:ea typeface="Calibri Light"/>
                <a:cs typeface="Calibri Light"/>
              </a:rPr>
              <a:t>Vrsta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projekta</a:t>
            </a:r>
            <a:r>
              <a:rPr lang="en-US" sz="1800" dirty="0">
                <a:ea typeface="Calibri Light"/>
                <a:cs typeface="Calibri Light"/>
              </a:rPr>
              <a:t>: KA122 VET - </a:t>
            </a:r>
            <a:r>
              <a:rPr lang="en-US" sz="1800" dirty="0" err="1">
                <a:ea typeface="Calibri Light"/>
                <a:cs typeface="Calibri Light"/>
              </a:rPr>
              <a:t>kratkoročna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mobilnost</a:t>
            </a:r>
            <a:endParaRPr lang="en-US" sz="1800" dirty="0">
              <a:ea typeface="Calibri Light"/>
              <a:cs typeface="Calibri Light"/>
            </a:endParaRPr>
          </a:p>
          <a:p>
            <a:r>
              <a:rPr lang="en-US" sz="1800" dirty="0" err="1">
                <a:ea typeface="Calibri Light"/>
                <a:cs typeface="Calibri Light"/>
              </a:rPr>
              <a:t>Trajanje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projekta</a:t>
            </a:r>
            <a:r>
              <a:rPr lang="en-US" sz="1800" dirty="0">
                <a:ea typeface="Calibri Light"/>
                <a:cs typeface="Calibri Light"/>
              </a:rPr>
              <a:t>: 12 </a:t>
            </a:r>
            <a:r>
              <a:rPr lang="en-US" sz="1800" dirty="0" err="1">
                <a:ea typeface="Calibri Light"/>
                <a:cs typeface="Calibri Light"/>
              </a:rPr>
              <a:t>meseci</a:t>
            </a:r>
            <a:endParaRPr lang="en-US" sz="1800" dirty="0">
              <a:ea typeface="Calibri Light"/>
              <a:cs typeface="Calibri Light"/>
            </a:endParaRPr>
          </a:p>
          <a:p>
            <a:r>
              <a:rPr lang="en-US" sz="1800" dirty="0" err="1">
                <a:ea typeface="Calibri Light"/>
                <a:cs typeface="Calibri Light"/>
              </a:rPr>
              <a:t>Trajanje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stručne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prakse</a:t>
            </a:r>
            <a:r>
              <a:rPr lang="en-US" sz="1800" dirty="0">
                <a:ea typeface="Calibri Light"/>
                <a:cs typeface="Calibri Light"/>
              </a:rPr>
              <a:t>: 3 </a:t>
            </a:r>
            <a:r>
              <a:rPr lang="en-US" sz="1800" dirty="0" err="1">
                <a:ea typeface="Calibri Light"/>
                <a:cs typeface="Calibri Light"/>
              </a:rPr>
              <a:t>nedelje</a:t>
            </a:r>
            <a:r>
              <a:rPr lang="en-US" sz="1800" dirty="0">
                <a:ea typeface="Calibri Light"/>
                <a:cs typeface="Calibri Light"/>
              </a:rPr>
              <a:t> </a:t>
            </a:r>
          </a:p>
          <a:p>
            <a:r>
              <a:rPr lang="en-US" sz="1800" dirty="0" err="1">
                <a:ea typeface="Calibri Light"/>
                <a:cs typeface="Calibri Light"/>
              </a:rPr>
              <a:t>Ciljevi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projekta</a:t>
            </a:r>
            <a:r>
              <a:rPr lang="en-US" sz="1800" dirty="0">
                <a:ea typeface="Calibri Light"/>
                <a:cs typeface="Calibri Light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</a:t>
            </a:r>
            <a:r>
              <a:rPr lang="en-US" sz="1800" dirty="0" err="1">
                <a:ea typeface="Calibri Light"/>
                <a:cs typeface="Calibri Light"/>
              </a:rPr>
              <a:t>sticanje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praktičnih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veština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kroz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stručnu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praksu</a:t>
            </a:r>
            <a:r>
              <a:rPr lang="en-US" sz="1800" dirty="0">
                <a:ea typeface="Calibri Light"/>
                <a:cs typeface="Calibri Light"/>
              </a:rPr>
              <a:t> u </a:t>
            </a:r>
            <a:r>
              <a:rPr lang="en-US" sz="1800" dirty="0" err="1">
                <a:ea typeface="Calibri Light"/>
                <a:cs typeface="Calibri Light"/>
              </a:rPr>
              <a:t>partnerskoj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organizaciji</a:t>
            </a: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</a:t>
            </a:r>
            <a:r>
              <a:rPr lang="en-US" sz="1800" dirty="0" err="1">
                <a:ea typeface="Calibri Light"/>
                <a:cs typeface="Calibri Light"/>
              </a:rPr>
              <a:t>pove</a:t>
            </a:r>
            <a:r>
              <a:rPr lang="sr-Latn-RS" sz="1800" dirty="0">
                <a:ea typeface="Calibri Light"/>
                <a:cs typeface="Calibri Light"/>
              </a:rPr>
              <a:t>ć</a:t>
            </a:r>
            <a:r>
              <a:rPr lang="en-US" sz="1800" dirty="0" err="1">
                <a:ea typeface="Calibri Light"/>
                <a:cs typeface="Calibri Light"/>
              </a:rPr>
              <a:t>anje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zaposlenosti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nakon</a:t>
            </a:r>
            <a:r>
              <a:rPr lang="en-US" sz="1800" dirty="0">
                <a:ea typeface="Calibri Light"/>
                <a:cs typeface="Calibri Light"/>
              </a:rPr>
              <a:t> mature za </a:t>
            </a:r>
            <a:r>
              <a:rPr lang="en-US" sz="1800" dirty="0" err="1">
                <a:ea typeface="Calibri Light"/>
                <a:cs typeface="Calibri Light"/>
              </a:rPr>
              <a:t>uključene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učenike</a:t>
            </a: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</a:t>
            </a:r>
            <a:r>
              <a:rPr lang="en-US" sz="1800" dirty="0" err="1">
                <a:ea typeface="Calibri Light"/>
                <a:cs typeface="Calibri Light"/>
              </a:rPr>
              <a:t>razmena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dobrih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praksi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sa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partnerskom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institucijom</a:t>
            </a: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</a:t>
            </a:r>
            <a:r>
              <a:rPr lang="en-US" sz="1800" dirty="0" err="1">
                <a:ea typeface="Calibri Light"/>
                <a:cs typeface="Calibri Light"/>
              </a:rPr>
              <a:t>podrška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profesionalnom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razvoju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nastavnika</a:t>
            </a: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</a:t>
            </a:r>
            <a:r>
              <a:rPr lang="en-US" sz="1800" dirty="0" err="1">
                <a:ea typeface="Calibri Light"/>
                <a:cs typeface="Calibri Light"/>
              </a:rPr>
              <a:t>izgradnja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kapaciteta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škole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za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rad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na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međunarodnom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nivou</a:t>
            </a:r>
            <a:r>
              <a:rPr lang="en-US" sz="1800" dirty="0">
                <a:ea typeface="Calibri Light"/>
                <a:cs typeface="Calibri Light"/>
              </a:rPr>
              <a:t> u </a:t>
            </a:r>
            <a:r>
              <a:rPr lang="en-US" sz="1800" dirty="0" err="1">
                <a:ea typeface="Calibri Light"/>
                <a:cs typeface="Calibri Light"/>
              </a:rPr>
              <a:t>sektoru</a:t>
            </a:r>
            <a:r>
              <a:rPr lang="en-US" sz="1800" dirty="0">
                <a:ea typeface="Calibri Light"/>
                <a:cs typeface="Calibri Light"/>
              </a:rPr>
              <a:t> </a:t>
            </a:r>
            <a:r>
              <a:rPr lang="en-US" sz="1800" dirty="0" err="1">
                <a:ea typeface="Calibri Light"/>
                <a:cs typeface="Calibri Light"/>
              </a:rPr>
              <a:t>turizma</a:t>
            </a:r>
            <a:r>
              <a:rPr lang="en-US" sz="1800" dirty="0">
                <a:ea typeface="Calibri Light"/>
                <a:cs typeface="Calibri Light"/>
              </a:rPr>
              <a:t> I </a:t>
            </a:r>
            <a:r>
              <a:rPr lang="en-US" sz="1800" dirty="0" err="1">
                <a:ea typeface="Calibri Light"/>
                <a:cs typeface="Calibri Light"/>
              </a:rPr>
              <a:t>ugostiteljstva</a:t>
            </a: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 dirty="0" err="1">
                <a:ea typeface="Calibri Light"/>
                <a:cs typeface="Calibri Light"/>
              </a:rPr>
              <a:t>Profili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učenika</a:t>
            </a:r>
            <a:r>
              <a:rPr lang="en-US" sz="1800" dirty="0">
                <a:ea typeface="Calibri Light"/>
                <a:cs typeface="Calibri Light"/>
              </a:rPr>
              <a:t>: </a:t>
            </a:r>
            <a:r>
              <a:rPr lang="en-US" sz="1800" dirty="0" err="1">
                <a:ea typeface="Calibri Light"/>
                <a:cs typeface="Calibri Light"/>
              </a:rPr>
              <a:t>turističko-hotelijerski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tehničar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sr-Latn-RS" sz="1800" dirty="0">
                <a:ea typeface="Calibri Light"/>
                <a:cs typeface="Calibri Light"/>
              </a:rPr>
              <a:t>i</a:t>
            </a:r>
            <a:r>
              <a:rPr lang="en-US" sz="1800" dirty="0">
                <a:ea typeface="Calibri Light"/>
                <a:cs typeface="Calibri Light"/>
              </a:rPr>
              <a:t> </a:t>
            </a:r>
            <a:r>
              <a:rPr lang="en-US" sz="1800" dirty="0" err="1">
                <a:ea typeface="Calibri Light"/>
                <a:cs typeface="Calibri Light"/>
              </a:rPr>
              <a:t>kuvar</a:t>
            </a:r>
            <a:r>
              <a:rPr lang="en-US" sz="1800" dirty="0">
                <a:ea typeface="Calibri Light"/>
                <a:cs typeface="Calibri Light"/>
              </a:rPr>
              <a:t> (III </a:t>
            </a:r>
            <a:r>
              <a:rPr lang="en-US" sz="1800" dirty="0" err="1">
                <a:ea typeface="Calibri Light"/>
                <a:cs typeface="Calibri Light"/>
              </a:rPr>
              <a:t>i</a:t>
            </a:r>
            <a:r>
              <a:rPr lang="en-US" sz="1800" dirty="0">
                <a:ea typeface="Calibri Light"/>
                <a:cs typeface="Calibri Light"/>
              </a:rPr>
              <a:t> IV </a:t>
            </a:r>
            <a:r>
              <a:rPr lang="en-US" sz="1800" dirty="0" err="1">
                <a:ea typeface="Calibri Light"/>
                <a:cs typeface="Calibri Light"/>
              </a:rPr>
              <a:t>razred</a:t>
            </a:r>
            <a:r>
              <a:rPr lang="en-US" sz="1800" dirty="0">
                <a:ea typeface="Calibri Light"/>
                <a:cs typeface="Calibri Light"/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ea typeface="Calibri Light"/>
                <a:cs typeface="Calibri Light"/>
              </a:rPr>
              <a:t>Partneri</a:t>
            </a:r>
            <a:r>
              <a:rPr lang="en-US" sz="1800" dirty="0">
                <a:ea typeface="Calibri Light"/>
                <a:cs typeface="Calibri Light"/>
              </a:rPr>
              <a:t>: </a:t>
            </a: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Hotel "Leonardo", Austria, Vienna</a:t>
            </a:r>
          </a:p>
          <a:p>
            <a:pPr marL="0" indent="0">
              <a:buNone/>
            </a:pPr>
            <a:r>
              <a:rPr lang="en-US" sz="1800" dirty="0">
                <a:ea typeface="Calibri Light"/>
                <a:cs typeface="Calibri Light"/>
              </a:rPr>
              <a:t>      - Strike Bowling GmbH, Austria, Vienna</a:t>
            </a:r>
          </a:p>
          <a:p>
            <a:pPr marL="0" indent="0">
              <a:buNone/>
            </a:pP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 dirty="0">
              <a:ea typeface="Calibri Light"/>
              <a:cs typeface="Calibri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4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518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INEES Introduction to  EU Education for Secondary Schools</vt:lpstr>
      <vt:lpstr>MLADI, OBRAZOVANJE I ZAPOŠLJAVANJE</vt:lpstr>
      <vt:lpstr>Erazmus+ program</vt:lpstr>
      <vt:lpstr>Grupe projekata u Erazmus+ programu</vt:lpstr>
      <vt:lpstr>Projekti mobilnosti u oblasti stručnog obrazovanja I obuka – VET </vt:lpstr>
      <vt:lpstr>Ciljevi ovih projekata - osnovni</vt:lpstr>
      <vt:lpstr>Ciljevi ovih projekata </vt:lpstr>
      <vt:lpstr>Primer projekta:  Evropsko iskustvo zrenjaninskih ugostitelja</vt:lpstr>
      <vt:lpstr>Osnovne karakteristike projekta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246</cp:revision>
  <dcterms:created xsi:type="dcterms:W3CDTF">2020-02-07T13:32:30Z</dcterms:created>
  <dcterms:modified xsi:type="dcterms:W3CDTF">2022-05-17T15:11:08Z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