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7"/>
  </p:notesMasterIdLst>
  <p:handoutMasterIdLst>
    <p:handoutMasterId r:id="rId18"/>
  </p:handoutMasterIdLst>
  <p:sldIdLst>
    <p:sldId id="281" r:id="rId5"/>
    <p:sldId id="277" r:id="rId6"/>
    <p:sldId id="300" r:id="rId7"/>
    <p:sldId id="298" r:id="rId8"/>
    <p:sldId id="299" r:id="rId9"/>
    <p:sldId id="257" r:id="rId10"/>
    <p:sldId id="283" r:id="rId11"/>
    <p:sldId id="286" r:id="rId12"/>
    <p:sldId id="296" r:id="rId13"/>
    <p:sldId id="285" r:id="rId14"/>
    <p:sldId id="297"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047"/>
    <a:srgbClr val="0B2B41"/>
    <a:srgbClr val="114263"/>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703" autoAdjust="0"/>
  </p:normalViewPr>
  <p:slideViewPr>
    <p:cSldViewPr snapToGrid="0">
      <p:cViewPr varScale="1">
        <p:scale>
          <a:sx n="116" d="100"/>
          <a:sy n="116" d="100"/>
        </p:scale>
        <p:origin x="336" y="108"/>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4338A-2C54-48B6-A869-F1523EB17642}" type="datetimeFigureOut">
              <a:rPr lang="en-US" smtClean="0"/>
              <a:t>5/17/2022</a:t>
            </a:fld>
            <a:endParaRPr lang="en-US" dirty="0"/>
          </a:p>
        </p:txBody>
      </p:sp>
      <p:sp>
        <p:nvSpPr>
          <p:cNvPr id="4" name="Footer Placeholder 3">
            <a:extLst>
              <a:ext uri="{FF2B5EF4-FFF2-40B4-BE49-F238E27FC236}">
                <a16:creationId xmlns="" xmlns:a16="http://schemas.microsoft.com/office/drawing/2014/main"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D57C9-54A6-4BAA-A5CD-C535F9370C4B}" type="slidenum">
              <a:rPr lang="en-US" smtClean="0"/>
              <a:t>‹#›</a:t>
            </a:fld>
            <a:endParaRPr lang="en-US" dirty="0"/>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05A9-A302-429C-8AB8-C362C4362DF4}" type="datetimeFigureOut">
              <a:rPr lang="en-US" smtClean="0"/>
              <a:t>5/17/2022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2289-BCFD-4053-9D06-A9140C63A457}" type="slidenum">
              <a:rPr lang="en-US" smtClean="0"/>
              <a:t>‹#›</a:t>
            </a:fld>
            <a:endParaRPr lang="en-US" dirty="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D79F7-B001-427E-BA1D-49C875A2EAD1}" type="slidenum">
              <a:rPr lang="en-US" smtClean="0"/>
              <a:t>3</a:t>
            </a:fld>
            <a:endParaRPr lang="en-US" dirty="0"/>
          </a:p>
        </p:txBody>
      </p:sp>
    </p:spTree>
    <p:extLst>
      <p:ext uri="{BB962C8B-B14F-4D97-AF65-F5344CB8AC3E}">
        <p14:creationId xmlns:p14="http://schemas.microsoft.com/office/powerpoint/2010/main" val="362950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8FB27-43C0-704B-A73B-F3C5C361599E}" type="slidenum">
              <a:rPr lang="en-US" smtClean="0"/>
              <a:t>4</a:t>
            </a:fld>
            <a:endParaRPr lang="en-US"/>
          </a:p>
        </p:txBody>
      </p:sp>
    </p:spTree>
    <p:extLst>
      <p:ext uri="{BB962C8B-B14F-4D97-AF65-F5344CB8AC3E}">
        <p14:creationId xmlns:p14="http://schemas.microsoft.com/office/powerpoint/2010/main" val="318838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p>
        </p:txBody>
      </p:sp>
      <p:sp>
        <p:nvSpPr>
          <p:cNvPr id="20" name="Slide Number Placeholder 7">
            <a:extLst>
              <a:ext uri="{FF2B5EF4-FFF2-40B4-BE49-F238E27FC236}">
                <a16:creationId xmlns=""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3">
            <a:extLst>
              <a:ext uri="{FF2B5EF4-FFF2-40B4-BE49-F238E27FC236}">
                <a16:creationId xmlns=""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4">
            <a:extLst>
              <a:ext uri="{FF2B5EF4-FFF2-40B4-BE49-F238E27FC236}">
                <a16:creationId xmlns=""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 name="Content Placeholder 3">
            <a:extLst>
              <a:ext uri="{FF2B5EF4-FFF2-40B4-BE49-F238E27FC236}">
                <a16:creationId xmlns=""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5">
            <a:extLst>
              <a:ext uri="{FF2B5EF4-FFF2-40B4-BE49-F238E27FC236}">
                <a16:creationId xmlns=""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Content Placeholder 2">
            <a:extLst>
              <a:ext uri="{FF2B5EF4-FFF2-40B4-BE49-F238E27FC236}">
                <a16:creationId xmlns=""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a:extLst>
              <a:ext uri="{FF2B5EF4-FFF2-40B4-BE49-F238E27FC236}">
                <a16:creationId xmlns=""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0" name="Text Placeholder 3">
            <a:extLst>
              <a:ext uri="{FF2B5EF4-FFF2-40B4-BE49-F238E27FC236}">
                <a16:creationId xmlns=""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1" name="Picture Placeholder 2">
            <a:extLst>
              <a:ext uri="{FF2B5EF4-FFF2-40B4-BE49-F238E27FC236}">
                <a16:creationId xmlns=""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4294346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smtClean="0"/>
              <a:t>Click to edit Master title style</a:t>
            </a:r>
            <a:endParaRPr lang="sl-SI"/>
          </a:p>
        </p:txBody>
      </p:sp>
      <p:sp>
        <p:nvSpPr>
          <p:cNvPr id="3" name="Označba mesta vsebine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Označba mesta datuma 3"/>
          <p:cNvSpPr>
            <a:spLocks noGrp="1"/>
          </p:cNvSpPr>
          <p:nvPr>
            <p:ph type="dt" sz="half" idx="10"/>
          </p:nvPr>
        </p:nvSpPr>
        <p:spPr>
          <a:xfrm>
            <a:off x="838200" y="6356350"/>
            <a:ext cx="2743200" cy="365125"/>
          </a:xfrm>
          <a:prstGeom prst="rect">
            <a:avLst/>
          </a:prstGeom>
        </p:spPr>
        <p:txBody>
          <a:bodyPr/>
          <a:lstStyle/>
          <a:p>
            <a:fld id="{D7BA15E4-406A-4C43-8D53-D3B61A4E2429}" type="datetime1">
              <a:rPr lang="en-US" smtClean="0"/>
              <a:t>5/17/2022</a:t>
            </a:fld>
            <a:endParaRPr lang="sl-SI"/>
          </a:p>
        </p:txBody>
      </p:sp>
      <p:sp>
        <p:nvSpPr>
          <p:cNvPr id="5" name="Označba mesta noge 4"/>
          <p:cNvSpPr>
            <a:spLocks noGrp="1"/>
          </p:cNvSpPr>
          <p:nvPr>
            <p:ph type="ftr" sz="quarter" idx="11"/>
          </p:nvPr>
        </p:nvSpPr>
        <p:spPr>
          <a:xfrm>
            <a:off x="4038600" y="6356350"/>
            <a:ext cx="4114800" cy="365125"/>
          </a:xfrm>
          <a:prstGeom prst="rect">
            <a:avLst/>
          </a:prstGeom>
        </p:spPr>
        <p:txBody>
          <a:bodyPr/>
          <a:lstStyle/>
          <a:p>
            <a:endParaRPr lang="sl-SI"/>
          </a:p>
        </p:txBody>
      </p:sp>
      <p:sp>
        <p:nvSpPr>
          <p:cNvPr id="6" name="Označba mesta številke diapozitiva 5"/>
          <p:cNvSpPr>
            <a:spLocks noGrp="1"/>
          </p:cNvSpPr>
          <p:nvPr>
            <p:ph type="sldNum" sz="quarter" idx="12"/>
          </p:nvPr>
        </p:nvSpPr>
        <p:spPr/>
        <p:txBody>
          <a:bodyPr/>
          <a:lstStyle/>
          <a:p>
            <a:fld id="{C89E66B6-D869-4C89-875E-701A7C5201FF}" type="slidenum">
              <a:rPr lang="sl-SI" smtClean="0"/>
              <a:t>‹#›</a:t>
            </a:fld>
            <a:endParaRPr lang="sl-SI"/>
          </a:p>
        </p:txBody>
      </p:sp>
    </p:spTree>
    <p:extLst>
      <p:ext uri="{BB962C8B-B14F-4D97-AF65-F5344CB8AC3E}">
        <p14:creationId xmlns:p14="http://schemas.microsoft.com/office/powerpoint/2010/main" val="21169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a:t>Click to edit Master title style</a:t>
            </a:r>
          </a:p>
        </p:txBody>
      </p:sp>
      <p:sp>
        <p:nvSpPr>
          <p:cNvPr id="3" name="Text Placeholder 2">
            <a:extLst>
              <a:ext uri="{FF2B5EF4-FFF2-40B4-BE49-F238E27FC236}">
                <a16:creationId xmlns=""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a:t>Click to 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 xmlns:a16="http://schemas.microsoft.com/office/drawing/2014/main" id="{C7F0E85E-786D-44FC-A9C8-8853277D7C38}"/>
              </a:ext>
            </a:extLst>
          </p:cNvPr>
          <p:cNvSpPr>
            <a:spLocks noGrp="1"/>
          </p:cNvSpPr>
          <p:nvPr>
            <p:ph type="body" sz="quarter" idx="12"/>
          </p:nvPr>
        </p:nvSpPr>
        <p:spPr>
          <a:xfrm>
            <a:off x="2392541" y="2344189"/>
            <a:ext cx="2081776" cy="3742289"/>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 xmlns:a16="http://schemas.microsoft.com/office/drawing/2014/main" id="{B48BA177-B717-42B2-884C-04576C20342D}"/>
              </a:ext>
            </a:extLst>
          </p:cNvPr>
          <p:cNvSpPr>
            <a:spLocks noGrp="1"/>
          </p:cNvSpPr>
          <p:nvPr>
            <p:ph type="body" sz="quarter" idx="11" hasCustomPrompt="1"/>
          </p:nvPr>
        </p:nvSpPr>
        <p:spPr>
          <a:xfrm>
            <a:off x="32554" y="2344189"/>
            <a:ext cx="2081776" cy="3742289"/>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GB" noProof="0" dirty="0"/>
              <a:t>t</a:t>
            </a:r>
            <a:endParaRPr lang="en-US" noProof="0" dirty="0"/>
          </a:p>
        </p:txBody>
      </p:sp>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 xmlns:a16="http://schemas.microsoft.com/office/drawing/2014/main" id="{C1ABB07C-6957-412E-9A87-72242AA3EE85}"/>
              </a:ext>
            </a:extLst>
          </p:cNvPr>
          <p:cNvSpPr>
            <a:spLocks noGrp="1"/>
          </p:cNvSpPr>
          <p:nvPr>
            <p:ph sz="quarter" idx="13"/>
          </p:nvPr>
        </p:nvSpPr>
        <p:spPr>
          <a:xfrm>
            <a:off x="799193" y="1706880"/>
            <a:ext cx="548640" cy="548640"/>
          </a:xfrm>
        </p:spPr>
        <p:txBody>
          <a:bodyPr lIns="0" tIns="0" rIns="0" bIns="0" anchor="ctr">
            <a:noAutofit/>
          </a:bodyPr>
          <a:lstStyle>
            <a:lvl1pPr marL="0" indent="0" algn="ctr">
              <a:buNone/>
              <a:defRPr sz="1400">
                <a:solidFill>
                  <a:schemeClr val="bg1">
                    <a:lumMod val="95000"/>
                  </a:schemeClr>
                </a:solidFill>
              </a:defRPr>
            </a:lvl1pPr>
          </a:lstStyle>
          <a:p>
            <a:pPr lvl="0"/>
            <a:endParaRPr lang="en-US" noProof="0" dirty="0"/>
          </a:p>
        </p:txBody>
      </p:sp>
      <p:sp>
        <p:nvSpPr>
          <p:cNvPr id="17" name="Content Placeholder 15">
            <a:extLst>
              <a:ext uri="{FF2B5EF4-FFF2-40B4-BE49-F238E27FC236}">
                <a16:creationId xmlns="" xmlns:a16="http://schemas.microsoft.com/office/drawing/2014/main" id="{6DF8CB66-232E-4CE3-96FC-CE37C74994E1}"/>
              </a:ext>
            </a:extLst>
          </p:cNvPr>
          <p:cNvSpPr>
            <a:spLocks noGrp="1"/>
          </p:cNvSpPr>
          <p:nvPr>
            <p:ph sz="quarter" idx="14" hasCustomPrompt="1"/>
          </p:nvPr>
        </p:nvSpPr>
        <p:spPr>
          <a:xfrm>
            <a:off x="3159109" y="1709651"/>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dirty="0"/>
              <a:t>Icon</a:t>
            </a:r>
          </a:p>
        </p:txBody>
      </p:sp>
      <p:sp>
        <p:nvSpPr>
          <p:cNvPr id="8" name="Text Placeholder 12">
            <a:extLst>
              <a:ext uri="{FF2B5EF4-FFF2-40B4-BE49-F238E27FC236}">
                <a16:creationId xmlns="" xmlns:a16="http://schemas.microsoft.com/office/drawing/2014/main" id="{DEF523FD-B1FC-40A7-93AA-389CB38E17C0}"/>
              </a:ext>
            </a:extLst>
          </p:cNvPr>
          <p:cNvSpPr>
            <a:spLocks noGrp="1"/>
          </p:cNvSpPr>
          <p:nvPr>
            <p:ph type="body" sz="quarter" idx="15"/>
          </p:nvPr>
        </p:nvSpPr>
        <p:spPr>
          <a:xfrm>
            <a:off x="4752457" y="2344189"/>
            <a:ext cx="2081776" cy="3742289"/>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0" name="Content Placeholder 15">
            <a:extLst>
              <a:ext uri="{FF2B5EF4-FFF2-40B4-BE49-F238E27FC236}">
                <a16:creationId xmlns="" xmlns:a16="http://schemas.microsoft.com/office/drawing/2014/main" id="{B60C8CC8-C869-4395-B389-D76DF4A56AA1}"/>
              </a:ext>
            </a:extLst>
          </p:cNvPr>
          <p:cNvSpPr>
            <a:spLocks noGrp="1"/>
          </p:cNvSpPr>
          <p:nvPr>
            <p:ph sz="quarter" idx="16" hasCustomPrompt="1"/>
          </p:nvPr>
        </p:nvSpPr>
        <p:spPr>
          <a:xfrm>
            <a:off x="5519025" y="170688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
        <p:nvSpPr>
          <p:cNvPr id="12" name="Text Placeholder 12">
            <a:extLst>
              <a:ext uri="{FF2B5EF4-FFF2-40B4-BE49-F238E27FC236}">
                <a16:creationId xmlns="" xmlns:a16="http://schemas.microsoft.com/office/drawing/2014/main" id="{C4BC0618-B8EA-4881-837C-A1234A4CEB4F}"/>
              </a:ext>
            </a:extLst>
          </p:cNvPr>
          <p:cNvSpPr>
            <a:spLocks noGrp="1"/>
          </p:cNvSpPr>
          <p:nvPr>
            <p:ph type="body" sz="quarter" idx="17"/>
          </p:nvPr>
        </p:nvSpPr>
        <p:spPr>
          <a:xfrm>
            <a:off x="7112373" y="2344189"/>
            <a:ext cx="2081776" cy="3742289"/>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5" name="Text Placeholder 12">
            <a:extLst>
              <a:ext uri="{FF2B5EF4-FFF2-40B4-BE49-F238E27FC236}">
                <a16:creationId xmlns="" xmlns:a16="http://schemas.microsoft.com/office/drawing/2014/main" id="{0C998C99-AD38-4FFC-80AC-777ED866D885}"/>
              </a:ext>
            </a:extLst>
          </p:cNvPr>
          <p:cNvSpPr>
            <a:spLocks noGrp="1"/>
          </p:cNvSpPr>
          <p:nvPr>
            <p:ph type="body" sz="quarter" idx="18"/>
          </p:nvPr>
        </p:nvSpPr>
        <p:spPr>
          <a:xfrm>
            <a:off x="9472289" y="2344188"/>
            <a:ext cx="2081776" cy="3742289"/>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8" name="Content Placeholder 15">
            <a:extLst>
              <a:ext uri="{FF2B5EF4-FFF2-40B4-BE49-F238E27FC236}">
                <a16:creationId xmlns="" xmlns:a16="http://schemas.microsoft.com/office/drawing/2014/main" id="{746C5B6F-D663-406B-8D17-EA8216BF25F6}"/>
              </a:ext>
            </a:extLst>
          </p:cNvPr>
          <p:cNvSpPr>
            <a:spLocks noGrp="1"/>
          </p:cNvSpPr>
          <p:nvPr>
            <p:ph sz="quarter" idx="19" hasCustomPrompt="1"/>
          </p:nvPr>
        </p:nvSpPr>
        <p:spPr>
          <a:xfrm>
            <a:off x="7878941" y="1706880"/>
            <a:ext cx="548640" cy="548640"/>
          </a:xfrm>
        </p:spPr>
        <p:txBody>
          <a:bodyPr lIns="0" tIns="0" rIns="0" bIns="0" anchor="ctr">
            <a:noAutofit/>
          </a:bodyPr>
          <a:lstStyle>
            <a:lvl1pPr marL="0" indent="0" algn="ctr">
              <a:buNone/>
              <a:defRPr sz="1400" b="1">
                <a:solidFill>
                  <a:schemeClr val="bg1">
                    <a:lumMod val="95000"/>
                  </a:schemeClr>
                </a:solidFill>
              </a:defRPr>
            </a:lvl1pPr>
          </a:lstStyle>
          <a:p>
            <a:pPr lvl="0"/>
            <a:r>
              <a:rPr lang="en-US" noProof="0"/>
              <a:t>Icon</a:t>
            </a:r>
          </a:p>
        </p:txBody>
      </p:sp>
      <p:sp>
        <p:nvSpPr>
          <p:cNvPr id="19" name="Content Placeholder 15">
            <a:extLst>
              <a:ext uri="{FF2B5EF4-FFF2-40B4-BE49-F238E27FC236}">
                <a16:creationId xmlns="" xmlns:a16="http://schemas.microsoft.com/office/drawing/2014/main" id="{F7F92F95-5469-420B-A93F-E0A81A144D62}"/>
              </a:ext>
            </a:extLst>
          </p:cNvPr>
          <p:cNvSpPr>
            <a:spLocks noGrp="1"/>
          </p:cNvSpPr>
          <p:nvPr>
            <p:ph sz="quarter" idx="20" hasCustomPrompt="1"/>
          </p:nvPr>
        </p:nvSpPr>
        <p:spPr>
          <a:xfrm>
            <a:off x="10238857" y="1671555"/>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12" name="Content Placeholder 15">
            <a:extLst>
              <a:ext uri="{FF2B5EF4-FFF2-40B4-BE49-F238E27FC236}">
                <a16:creationId xmlns=""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a:t>
            </a:fld>
            <a:endParaRPr lang="en-US" noProof="0" dirty="0"/>
          </a:p>
        </p:txBody>
      </p:sp>
      <p:sp>
        <p:nvSpPr>
          <p:cNvPr id="2" name="Title Placeholder 1">
            <a:extLst>
              <a:ext uri="{FF2B5EF4-FFF2-40B4-BE49-F238E27FC236}">
                <a16:creationId xmlns=""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27.svg"/><Relationship Id="rId5" Type="http://schemas.openxmlformats.org/officeDocument/2006/relationships/image" Target="../media/image1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 xmlns:a16="http://schemas.microsoft.com/office/drawing/2014/main"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6676568" cy="6858000"/>
          </a:xfrm>
        </p:spPr>
      </p:pic>
      <p:sp>
        <p:nvSpPr>
          <p:cNvPr id="2" name="Title 1" descr="title">
            <a:extLst>
              <a:ext uri="{FF2B5EF4-FFF2-40B4-BE49-F238E27FC236}">
                <a16:creationId xmlns="" xmlns:a16="http://schemas.microsoft.com/office/drawing/2014/main" id="{28BAA8DA-C40B-4AB9-9407-30FB70335152}"/>
              </a:ext>
            </a:extLst>
          </p:cNvPr>
          <p:cNvSpPr>
            <a:spLocks noGrp="1"/>
          </p:cNvSpPr>
          <p:nvPr>
            <p:ph type="ctrTitle"/>
          </p:nvPr>
        </p:nvSpPr>
        <p:spPr>
          <a:xfrm>
            <a:off x="7274144" y="1291772"/>
            <a:ext cx="4646612" cy="3611880"/>
          </a:xfrm>
        </p:spPr>
        <p:txBody>
          <a:bodyPr/>
          <a:lstStyle/>
          <a:p>
            <a:r>
              <a:rPr lang="en-US" cap="all" dirty="0"/>
              <a:t>INEES</a:t>
            </a:r>
            <a:br>
              <a:rPr lang="en-US" cap="all" dirty="0"/>
            </a:br>
            <a:r>
              <a:rPr lang="en-US" dirty="0"/>
              <a:t>Introduction to </a:t>
            </a:r>
            <a:br>
              <a:rPr lang="en-US" dirty="0"/>
            </a:br>
            <a:r>
              <a:rPr lang="en-US" dirty="0"/>
              <a:t>EU Education for Secondary Schools</a:t>
            </a:r>
          </a:p>
        </p:txBody>
      </p:sp>
      <p:grpSp>
        <p:nvGrpSpPr>
          <p:cNvPr id="4" name="Group 3">
            <a:extLst>
              <a:ext uri="{FF2B5EF4-FFF2-40B4-BE49-F238E27FC236}">
                <a16:creationId xmlns="" xmlns:a16="http://schemas.microsoft.com/office/drawing/2014/main" id="{EB664AAE-5AE9-41D7-8346-002B9F445323}"/>
              </a:ext>
              <a:ext uri="{C183D7F6-B498-43B3-948B-1728B52AA6E4}">
                <adec:decorative xmlns="" xmlns:adec="http://schemas.microsoft.com/office/drawing/2017/decorative"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descr="A picture containing light, drawing&#10;&#10;Description automatically generated">
            <a:extLst>
              <a:ext uri="{FF2B5EF4-FFF2-40B4-BE49-F238E27FC236}">
                <a16:creationId xmlns="" xmlns:a16="http://schemas.microsoft.com/office/drawing/2014/main" id="{172C357C-AFDB-4360-AB27-5DF3EF28F8C3}"/>
              </a:ext>
            </a:extLst>
          </p:cNvPr>
          <p:cNvPicPr>
            <a:picLocks noChangeAspect="1"/>
          </p:cNvPicPr>
          <p:nvPr/>
        </p:nvPicPr>
        <p:blipFill rotWithShape="1">
          <a:blip r:embed="rId3"/>
          <a:srcRect l="22052" r="21895"/>
          <a:stretch/>
        </p:blipFill>
        <p:spPr>
          <a:xfrm>
            <a:off x="1145135" y="1158126"/>
            <a:ext cx="3845609" cy="3879171"/>
          </a:xfrm>
          <a:prstGeom prst="rect">
            <a:avLst/>
          </a:prstGeom>
        </p:spPr>
      </p:pic>
      <p:pic>
        <p:nvPicPr>
          <p:cNvPr id="15" name="Picture 14" descr="A picture containing city&#10;&#10;Description automatically generated">
            <a:extLst>
              <a:ext uri="{FF2B5EF4-FFF2-40B4-BE49-F238E27FC236}">
                <a16:creationId xmlns="" xmlns:a16="http://schemas.microsoft.com/office/drawing/2014/main" id="{7F0C7AAC-D726-4C88-B5A7-0FF3430B8BAF}"/>
              </a:ext>
            </a:extLst>
          </p:cNvPr>
          <p:cNvPicPr>
            <a:picLocks noChangeAspect="1"/>
          </p:cNvPicPr>
          <p:nvPr/>
        </p:nvPicPr>
        <p:blipFill>
          <a:blip r:embed="rId4"/>
          <a:stretch>
            <a:fillRect/>
          </a:stretch>
        </p:blipFill>
        <p:spPr>
          <a:xfrm>
            <a:off x="7274144" y="5233184"/>
            <a:ext cx="4247769" cy="1177371"/>
          </a:xfrm>
          <a:prstGeom prst="rect">
            <a:avLst/>
          </a:prstGeom>
        </p:spPr>
      </p:pic>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boys overlooking the side of a bridge.">
            <a:extLst>
              <a:ext uri="{FF2B5EF4-FFF2-40B4-BE49-F238E27FC236}">
                <a16:creationId xmlns="" xmlns:a16="http://schemas.microsoft.com/office/drawing/2014/main" id="{B4DB50D3-94C9-4471-8076-F037B6C11D8A}"/>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 y="0"/>
            <a:ext cx="12192000" cy="6858000"/>
          </a:xfrm>
        </p:spPr>
      </p:pic>
      <p:grpSp>
        <p:nvGrpSpPr>
          <p:cNvPr id="7" name="Group 6">
            <a:extLst>
              <a:ext uri="{FF2B5EF4-FFF2-40B4-BE49-F238E27FC236}">
                <a16:creationId xmlns="" xmlns:a16="http://schemas.microsoft.com/office/drawing/2014/main" id="{F5325EDA-7343-463C-83EC-5D799E8B8195}"/>
              </a:ext>
              <a:ext uri="{C183D7F6-B498-43B3-948B-1728B52AA6E4}">
                <adec:decorative xmlns=""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 xmlns:a16="http://schemas.microsoft.com/office/drawing/2014/main" id="{DFF36EE7-AE57-42F4-ACA9-A328C1F4EA02}"/>
              </a:ext>
            </a:extLst>
          </p:cNvPr>
          <p:cNvSpPr>
            <a:spLocks noGrp="1"/>
          </p:cNvSpPr>
          <p:nvPr>
            <p:ph type="title"/>
          </p:nvPr>
        </p:nvSpPr>
        <p:spPr>
          <a:xfrm>
            <a:off x="1361293" y="870021"/>
            <a:ext cx="10206264" cy="830997"/>
          </a:xfrm>
        </p:spPr>
        <p:txBody>
          <a:bodyPr/>
          <a:lstStyle/>
          <a:p>
            <a:r>
              <a:rPr lang="en-GB" sz="3600" b="1" dirty="0">
                <a:solidFill>
                  <a:srgbClr val="C00000"/>
                </a:solidFill>
              </a:rPr>
              <a:t>CREATIVE EUROPE</a:t>
            </a:r>
            <a:endParaRPr lang="en-GB" sz="3600" b="1" dirty="0">
              <a:solidFill>
                <a:srgbClr val="C00000"/>
              </a:solidFill>
            </a:endParaRPr>
          </a:p>
        </p:txBody>
      </p:sp>
      <p:pic>
        <p:nvPicPr>
          <p:cNvPr id="40" name="Content Placeholder 79" descr="Open Book">
            <a:extLst>
              <a:ext uri="{FF2B5EF4-FFF2-40B4-BE49-F238E27FC236}">
                <a16:creationId xmlns="" xmlns:a16="http://schemas.microsoft.com/office/drawing/2014/main" id="{C997398D-3BA0-47F4-93CE-55576CE45E21}"/>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p:pic>
      <p:sp>
        <p:nvSpPr>
          <p:cNvPr id="31" name="Text Placeholder 30" descr="Slide content">
            <a:extLst>
              <a:ext uri="{FF2B5EF4-FFF2-40B4-BE49-F238E27FC236}">
                <a16:creationId xmlns="" xmlns:a16="http://schemas.microsoft.com/office/drawing/2014/main" id="{A7DE1A1C-1BA0-439B-99B1-C80C5806DEFB}"/>
              </a:ext>
            </a:extLst>
          </p:cNvPr>
          <p:cNvSpPr>
            <a:spLocks noGrp="1"/>
          </p:cNvSpPr>
          <p:nvPr>
            <p:ph type="body" sz="quarter" idx="11"/>
          </p:nvPr>
        </p:nvSpPr>
        <p:spPr>
          <a:xfrm>
            <a:off x="1361293" y="1838406"/>
            <a:ext cx="8059069" cy="4248073"/>
          </a:xfrm>
        </p:spPr>
        <p:txBody>
          <a:bodyPr/>
          <a:lstStyle/>
          <a:p>
            <a:pPr marL="0" indent="0">
              <a:buNone/>
            </a:pPr>
            <a:r>
              <a:rPr lang="en-GB" sz="2000" dirty="0">
                <a:solidFill>
                  <a:schemeClr val="bg1"/>
                </a:solidFill>
              </a:rPr>
              <a:t>providing support to the </a:t>
            </a:r>
            <a:r>
              <a:rPr lang="en-GB" sz="2800" b="1" dirty="0">
                <a:solidFill>
                  <a:schemeClr val="bg1"/>
                </a:solidFill>
              </a:rPr>
              <a:t>cultural and </a:t>
            </a:r>
            <a:r>
              <a:rPr lang="en-GB" sz="2800" b="1" dirty="0" err="1">
                <a:solidFill>
                  <a:schemeClr val="bg1"/>
                </a:solidFill>
              </a:rPr>
              <a:t>audiovisual</a:t>
            </a:r>
            <a:r>
              <a:rPr lang="en-GB" sz="2800" b="1" dirty="0">
                <a:solidFill>
                  <a:schemeClr val="bg1"/>
                </a:solidFill>
              </a:rPr>
              <a:t> sectors</a:t>
            </a:r>
          </a:p>
          <a:p>
            <a:pPr marL="0" indent="0">
              <a:buNone/>
            </a:pPr>
            <a:endParaRPr lang="en-US" sz="500" b="1" dirty="0">
              <a:solidFill>
                <a:schemeClr val="bg1"/>
              </a:solidFill>
            </a:endParaRPr>
          </a:p>
          <a:p>
            <a:pPr>
              <a:buFont typeface="Wingdings" pitchFamily="2" charset="2"/>
              <a:buChar char="v"/>
            </a:pPr>
            <a:r>
              <a:rPr lang="sr-Latn-RS" sz="2000" dirty="0">
                <a:solidFill>
                  <a:schemeClr val="bg1"/>
                </a:solidFill>
              </a:rPr>
              <a:t>Main objectives:</a:t>
            </a:r>
            <a:endParaRPr lang="en-US" sz="2000" dirty="0">
              <a:solidFill>
                <a:schemeClr val="bg1"/>
              </a:solidFill>
            </a:endParaRPr>
          </a:p>
          <a:p>
            <a:pPr marL="857250" lvl="1" indent="-457200">
              <a:buFont typeface="+mj-lt"/>
              <a:buAutoNum type="arabicPeriod"/>
            </a:pPr>
            <a:r>
              <a:rPr lang="sr-Latn-RS" sz="1800" b="1" dirty="0">
                <a:solidFill>
                  <a:schemeClr val="bg1"/>
                </a:solidFill>
              </a:rPr>
              <a:t>S</a:t>
            </a:r>
            <a:r>
              <a:rPr lang="en-GB" sz="1800" b="1" dirty="0" err="1">
                <a:solidFill>
                  <a:schemeClr val="bg1"/>
                </a:solidFill>
              </a:rPr>
              <a:t>afeguard</a:t>
            </a:r>
            <a:r>
              <a:rPr lang="en-GB" sz="1800" b="1" dirty="0">
                <a:solidFill>
                  <a:schemeClr val="bg1"/>
                </a:solidFill>
              </a:rPr>
              <a:t>, develop and promote European cultural and linguistic diversity and heritage</a:t>
            </a:r>
          </a:p>
          <a:p>
            <a:pPr marL="857250" lvl="1" indent="-457200">
              <a:buFont typeface="+mj-lt"/>
              <a:buAutoNum type="arabicPeriod"/>
            </a:pPr>
            <a:r>
              <a:rPr lang="sr-Latn-RS" sz="1800" b="1" dirty="0">
                <a:solidFill>
                  <a:schemeClr val="bg1"/>
                </a:solidFill>
              </a:rPr>
              <a:t>I</a:t>
            </a:r>
            <a:r>
              <a:rPr lang="en-GB" sz="1800" b="1" dirty="0" err="1">
                <a:solidFill>
                  <a:schemeClr val="bg1"/>
                </a:solidFill>
              </a:rPr>
              <a:t>ncrease</a:t>
            </a:r>
            <a:r>
              <a:rPr lang="en-GB" sz="1800" b="1" dirty="0">
                <a:solidFill>
                  <a:schemeClr val="bg1"/>
                </a:solidFill>
              </a:rPr>
              <a:t> the competitiveness and economic potential of the cultural and creative sectors, in particular the </a:t>
            </a:r>
            <a:r>
              <a:rPr lang="en-GB" sz="1800" b="1" dirty="0" err="1">
                <a:solidFill>
                  <a:schemeClr val="bg1"/>
                </a:solidFill>
              </a:rPr>
              <a:t>audiovisual</a:t>
            </a:r>
            <a:r>
              <a:rPr lang="en-GB" sz="1800" b="1" dirty="0">
                <a:solidFill>
                  <a:schemeClr val="bg1"/>
                </a:solidFill>
              </a:rPr>
              <a:t> sector</a:t>
            </a:r>
          </a:p>
          <a:p>
            <a:pPr>
              <a:buFont typeface="Wingdings" pitchFamily="2" charset="2"/>
              <a:buChar char="v"/>
            </a:pPr>
            <a:r>
              <a:rPr lang="sr-Latn-RS" sz="2000" dirty="0">
                <a:solidFill>
                  <a:schemeClr val="bg1"/>
                </a:solidFill>
              </a:rPr>
              <a:t>Strands:</a:t>
            </a:r>
            <a:endParaRPr lang="en-US" sz="2000" dirty="0">
              <a:solidFill>
                <a:schemeClr val="bg1"/>
              </a:solidFill>
            </a:endParaRPr>
          </a:p>
          <a:p>
            <a:pPr marL="857250" lvl="1" indent="-457200">
              <a:buFont typeface="+mj-lt"/>
              <a:buAutoNum type="arabicPeriod"/>
            </a:pPr>
            <a:r>
              <a:rPr lang="sr-Latn-RS" sz="1800" b="1" dirty="0">
                <a:solidFill>
                  <a:schemeClr val="bg1"/>
                </a:solidFill>
              </a:rPr>
              <a:t>CULTURE</a:t>
            </a:r>
          </a:p>
          <a:p>
            <a:pPr marL="857250" lvl="1" indent="-457200">
              <a:buFont typeface="+mj-lt"/>
              <a:buAutoNum type="arabicPeriod"/>
            </a:pPr>
            <a:r>
              <a:rPr lang="sr-Latn-RS" sz="1800" b="1" dirty="0">
                <a:solidFill>
                  <a:schemeClr val="bg1"/>
                </a:solidFill>
              </a:rPr>
              <a:t>MEDIA</a:t>
            </a:r>
          </a:p>
          <a:p>
            <a:pPr marL="857250" lvl="1" indent="-457200">
              <a:buFont typeface="+mj-lt"/>
              <a:buAutoNum type="arabicPeriod"/>
            </a:pPr>
            <a:r>
              <a:rPr lang="sr-Latn-RS" sz="1800" b="1" dirty="0">
                <a:solidFill>
                  <a:schemeClr val="bg1"/>
                </a:solidFill>
              </a:rPr>
              <a:t>CROSS-SECTORAL</a:t>
            </a:r>
            <a:endParaRPr lang="sr-Latn-RS" sz="1800" b="1" dirty="0">
              <a:solidFill>
                <a:schemeClr val="bg1"/>
              </a:solidFill>
            </a:endParaRPr>
          </a:p>
        </p:txBody>
      </p:sp>
      <p:grpSp>
        <p:nvGrpSpPr>
          <p:cNvPr id="5" name="Group 4">
            <a:extLst>
              <a:ext uri="{FF2B5EF4-FFF2-40B4-BE49-F238E27FC236}">
                <a16:creationId xmlns="" xmlns:a16="http://schemas.microsoft.com/office/drawing/2014/main" id="{1A141F7B-AE96-45F9-BC57-F7C86174910A}"/>
              </a:ext>
              <a:ext uri="{C183D7F6-B498-43B3-948B-1728B52AA6E4}">
                <adec:decorative xmlns=""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5" descr="Slide number">
            <a:extLst>
              <a:ext uri="{FF2B5EF4-FFF2-40B4-BE49-F238E27FC236}">
                <a16:creationId xmlns="" xmlns:a16="http://schemas.microsoft.com/office/drawing/2014/main"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10</a:t>
            </a:fld>
            <a:endParaRPr lang="en-US" sz="1200" dirty="0">
              <a:solidFill>
                <a:schemeClr val="bg1"/>
              </a:solidFill>
            </a:endParaRPr>
          </a:p>
        </p:txBody>
      </p:sp>
    </p:spTree>
    <p:extLst>
      <p:ext uri="{BB962C8B-B14F-4D97-AF65-F5344CB8AC3E}">
        <p14:creationId xmlns:p14="http://schemas.microsoft.com/office/powerpoint/2010/main" val="342267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 xmlns:a16="http://schemas.microsoft.com/office/drawing/2014/main"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35" name="Content Placeholder 34" descr="Open Book">
            <a:extLst>
              <a:ext uri="{FF2B5EF4-FFF2-40B4-BE49-F238E27FC236}">
                <a16:creationId xmlns=""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901244" y="1702262"/>
            <a:ext cx="548640" cy="548640"/>
          </a:xfrm>
        </p:spPr>
      </p:pic>
      <p:sp>
        <p:nvSpPr>
          <p:cNvPr id="23" name="Text Placeholder 22" descr="content block 1">
            <a:extLst>
              <a:ext uri="{FF2B5EF4-FFF2-40B4-BE49-F238E27FC236}">
                <a16:creationId xmlns="" xmlns:a16="http://schemas.microsoft.com/office/drawing/2014/main" id="{B88939B0-5B9A-4423-AFD1-CF6B22268795}"/>
              </a:ext>
            </a:extLst>
          </p:cNvPr>
          <p:cNvSpPr>
            <a:spLocks noGrp="1"/>
          </p:cNvSpPr>
          <p:nvPr>
            <p:ph type="body" sz="quarter" idx="11"/>
          </p:nvPr>
        </p:nvSpPr>
        <p:spPr>
          <a:xfrm>
            <a:off x="83346" y="2166485"/>
            <a:ext cx="6669434" cy="3066387"/>
          </a:xfrm>
        </p:spPr>
        <p:txBody>
          <a:bodyPr/>
          <a:lstStyle/>
          <a:p>
            <a:pPr lvl="0" algn="just"/>
            <a:r>
              <a:rPr lang="sr-Latn-RS" sz="2400" dirty="0" smtClean="0">
                <a:solidFill>
                  <a:prstClr val="black"/>
                </a:solidFill>
              </a:rPr>
              <a:t>Priorities</a:t>
            </a:r>
            <a:r>
              <a:rPr lang="sr-Latn-RS" sz="2400" dirty="0">
                <a:solidFill>
                  <a:prstClr val="black"/>
                </a:solidFill>
              </a:rPr>
              <a:t>:</a:t>
            </a:r>
            <a:endParaRPr lang="en-US" sz="2400" dirty="0">
              <a:solidFill>
                <a:prstClr val="black"/>
              </a:solidFill>
            </a:endParaRPr>
          </a:p>
          <a:p>
            <a:pPr marL="914400" lvl="1" indent="-514350" algn="just">
              <a:buFont typeface="Wingdings" pitchFamily="2" charset="2"/>
              <a:buChar char="ü"/>
            </a:pPr>
            <a:r>
              <a:rPr lang="en-US" sz="2000" b="1" dirty="0">
                <a:solidFill>
                  <a:srgbClr val="002060"/>
                </a:solidFill>
              </a:rPr>
              <a:t>Engage</a:t>
            </a:r>
            <a:r>
              <a:rPr lang="en-US" sz="2000" dirty="0"/>
              <a:t> </a:t>
            </a:r>
            <a:r>
              <a:rPr lang="sr-Latn-RS" sz="2000" dirty="0"/>
              <a:t>- </a:t>
            </a:r>
            <a:r>
              <a:rPr lang="en-US" sz="2000" dirty="0" smtClean="0"/>
              <a:t>participation </a:t>
            </a:r>
            <a:r>
              <a:rPr lang="en-US" sz="2000" dirty="0"/>
              <a:t>of young people in the life of the EU</a:t>
            </a:r>
          </a:p>
          <a:p>
            <a:pPr marL="914400" lvl="1" indent="-514350" algn="just">
              <a:buFont typeface="Wingdings" pitchFamily="2" charset="2"/>
              <a:buChar char="ü"/>
            </a:pPr>
            <a:r>
              <a:rPr lang="en-US" sz="2000" b="1" dirty="0">
                <a:solidFill>
                  <a:srgbClr val="002060"/>
                </a:solidFill>
              </a:rPr>
              <a:t>Connect</a:t>
            </a:r>
            <a:r>
              <a:rPr lang="en-US" sz="2000" dirty="0"/>
              <a:t> </a:t>
            </a:r>
            <a:r>
              <a:rPr lang="sr-Latn-RS" sz="2000" dirty="0" smtClean="0"/>
              <a:t>- </a:t>
            </a:r>
            <a:r>
              <a:rPr lang="en-US" sz="2000" dirty="0" smtClean="0"/>
              <a:t>connecting </a:t>
            </a:r>
            <a:r>
              <a:rPr lang="en-US" sz="2000" dirty="0"/>
              <a:t>young people in the EU- the strategy also recognizes co-operation with non-EU countries, including Republic of Serbia</a:t>
            </a:r>
          </a:p>
          <a:p>
            <a:pPr marL="914400" lvl="1" indent="-514350" algn="just">
              <a:buFont typeface="Wingdings" pitchFamily="2" charset="2"/>
              <a:buChar char="ü"/>
            </a:pPr>
            <a:r>
              <a:rPr lang="en-US" sz="2000" b="1" dirty="0">
                <a:solidFill>
                  <a:srgbClr val="002060"/>
                </a:solidFill>
              </a:rPr>
              <a:t>Empower </a:t>
            </a:r>
            <a:r>
              <a:rPr lang="sr-Latn-RS" sz="2000" dirty="0"/>
              <a:t>- </a:t>
            </a:r>
            <a:r>
              <a:rPr lang="en-US" sz="2000" dirty="0"/>
              <a:t>as a catalyst for the empowerment of young people across Europe who are facing different </a:t>
            </a:r>
            <a:r>
              <a:rPr lang="en-US" sz="2000" dirty="0" smtClean="0"/>
              <a:t>challenges</a:t>
            </a:r>
            <a:endParaRPr lang="sr-Latn-RS" sz="2000" dirty="0" smtClean="0"/>
          </a:p>
          <a:p>
            <a:pPr marL="914400" lvl="1" indent="-514350" algn="just">
              <a:buFont typeface="Wingdings" pitchFamily="2" charset="2"/>
              <a:buChar char="ü"/>
            </a:pPr>
            <a:endParaRPr lang="sr-Latn-RS" sz="1600" b="1" cap="all" dirty="0">
              <a:latin typeface="Calibri" panose="020F0502020204030204" pitchFamily="34" charset="0"/>
              <a:cs typeface="Calibri" panose="020F0502020204030204" pitchFamily="34" charset="0"/>
            </a:endParaRPr>
          </a:p>
          <a:p>
            <a:pPr marL="400050" lvl="1" indent="0" algn="just">
              <a:buNone/>
            </a:pPr>
            <a:endParaRPr lang="en-US" sz="1600" b="1" cap="all" dirty="0">
              <a:latin typeface="Calibri" panose="020F0502020204030204" pitchFamily="34" charset="0"/>
              <a:cs typeface="Calibri" panose="020F0502020204030204" pitchFamily="34" charset="0"/>
            </a:endParaRPr>
          </a:p>
        </p:txBody>
      </p:sp>
      <p:pic>
        <p:nvPicPr>
          <p:cNvPr id="36" name="Content Placeholder 35" descr="Medal">
            <a:extLst>
              <a:ext uri="{FF2B5EF4-FFF2-40B4-BE49-F238E27FC236}">
                <a16:creationId xmlns="" xmlns:a16="http://schemas.microsoft.com/office/drawing/2014/main" id="{A960174C-A9DE-472D-BF1C-B13108BD70B7}"/>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702974" y="1617845"/>
            <a:ext cx="548640" cy="548640"/>
          </a:xfrm>
        </p:spPr>
      </p:pic>
      <p:sp>
        <p:nvSpPr>
          <p:cNvPr id="14" name="Rectangle 13">
            <a:extLst>
              <a:ext uri="{FF2B5EF4-FFF2-40B4-BE49-F238E27FC236}">
                <a16:creationId xmlns="" xmlns:a16="http://schemas.microsoft.com/office/drawing/2014/main" id="{C862BC4D-BD7A-417E-A34A-59CE4D4A6AC8}"/>
              </a:ext>
              <a:ext uri="{C183D7F6-B498-43B3-948B-1728B52AA6E4}">
                <adec:decorative xmlns=""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 xmlns:a16="http://schemas.microsoft.com/office/drawing/2014/main" id="{652937FB-CDE3-46B3-8481-AB5DB8C4BABA}"/>
              </a:ext>
              <a:ext uri="{C183D7F6-B498-43B3-948B-1728B52AA6E4}">
                <adec:decorative xmlns=""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 xmlns:a16="http://schemas.microsoft.com/office/drawing/2014/main" id="{11457662-C1A5-4B93-8E30-88025E27C462}"/>
              </a:ext>
              <a:ext uri="{C183D7F6-B498-43B3-948B-1728B52AA6E4}">
                <adec:decorative xmlns=""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11</a:t>
            </a:fld>
            <a:endParaRPr lang="en-US" sz="1200" dirty="0">
              <a:solidFill>
                <a:schemeClr val="bg1"/>
              </a:solidFill>
            </a:endParaRPr>
          </a:p>
        </p:txBody>
      </p:sp>
      <p:sp>
        <p:nvSpPr>
          <p:cNvPr id="16" name="Title 4"/>
          <p:cNvSpPr>
            <a:spLocks noGrp="1"/>
          </p:cNvSpPr>
          <p:nvPr/>
        </p:nvSpPr>
        <p:spPr>
          <a:xfrm>
            <a:off x="387992" y="532371"/>
            <a:ext cx="8229600" cy="6858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b="1" dirty="0">
                <a:solidFill>
                  <a:srgbClr val="C00000"/>
                </a:solidFill>
              </a:rPr>
              <a:t>EU Youth Strategy </a:t>
            </a:r>
            <a:r>
              <a:rPr lang="sr-Latn-RS" sz="2800" b="1" dirty="0">
                <a:solidFill>
                  <a:srgbClr val="C00000"/>
                </a:solidFill>
              </a:rPr>
              <a:t>2019-2027</a:t>
            </a:r>
            <a:endParaRPr lang="sr-Latn-RS" sz="2800" b="1" dirty="0">
              <a:solidFill>
                <a:srgbClr val="C00000"/>
              </a:solidFill>
            </a:endParaRPr>
          </a:p>
        </p:txBody>
      </p:sp>
      <p:sp>
        <p:nvSpPr>
          <p:cNvPr id="10" name="Content Placeholder 2"/>
          <p:cNvSpPr txBox="1">
            <a:spLocks/>
          </p:cNvSpPr>
          <p:nvPr/>
        </p:nvSpPr>
        <p:spPr>
          <a:xfrm>
            <a:off x="387992" y="5011053"/>
            <a:ext cx="8229600" cy="1676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200" b="1" dirty="0" smtClean="0">
                <a:solidFill>
                  <a:srgbClr val="0070C0"/>
                </a:solidFill>
              </a:rPr>
              <a:t>Permanent Expert Team on EU Youth Dialogue</a:t>
            </a:r>
            <a:r>
              <a:rPr lang="en-US" sz="2200" dirty="0" smtClean="0">
                <a:solidFill>
                  <a:srgbClr val="0070C0"/>
                </a:solidFill>
              </a:rPr>
              <a:t> </a:t>
            </a:r>
            <a:endParaRPr lang="sr-Latn-RS" sz="2200" dirty="0" smtClean="0">
              <a:solidFill>
                <a:srgbClr val="0070C0"/>
              </a:solidFill>
            </a:endParaRPr>
          </a:p>
          <a:p>
            <a:pPr marL="0" indent="0" algn="ctr">
              <a:buFont typeface="Arial" pitchFamily="34" charset="0"/>
              <a:buNone/>
            </a:pPr>
            <a:r>
              <a:rPr lang="en-US" sz="1800" dirty="0" smtClean="0"/>
              <a:t>established in May 2021</a:t>
            </a:r>
          </a:p>
          <a:p>
            <a:pPr marL="0" indent="0" algn="ctr">
              <a:buFont typeface="Arial" pitchFamily="34" charset="0"/>
              <a:buNone/>
            </a:pPr>
            <a:r>
              <a:rPr lang="en-US" sz="1800" dirty="0" smtClean="0"/>
              <a:t>The Republic of Serbia is the first country outside of the European Union that has established a national institutional mechanism for harmonization of youth policy in Europe</a:t>
            </a:r>
          </a:p>
          <a:p>
            <a:pPr marL="0" indent="0">
              <a:buFont typeface="Arial" pitchFamily="34" charset="0"/>
              <a:buNone/>
            </a:pPr>
            <a:endParaRPr lang="en-US" sz="1800" b="1" dirty="0">
              <a:solidFill>
                <a:srgbClr val="002060"/>
              </a:solidFill>
            </a:endParaRPr>
          </a:p>
        </p:txBody>
      </p:sp>
    </p:spTree>
    <p:extLst>
      <p:ext uri="{BB962C8B-B14F-4D97-AF65-F5344CB8AC3E}">
        <p14:creationId xmlns:p14="http://schemas.microsoft.com/office/powerpoint/2010/main" val="1199226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 xmlns:a16="http://schemas.microsoft.com/office/drawing/2014/main"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a:extLst>
              <a:ext uri="{FF2B5EF4-FFF2-40B4-BE49-F238E27FC236}">
                <a16:creationId xmlns="" xmlns:a16="http://schemas.microsoft.com/office/drawing/2014/main" id="{31664CF3-C0D1-4769-8E59-8694AF07951A}"/>
              </a:ext>
              <a:ext uri="{C183D7F6-B498-43B3-948B-1728B52AA6E4}">
                <adec:decorative xmlns="" xmlns:adec="http://schemas.microsoft.com/office/drawing/2017/decorative" val="1"/>
              </a:ext>
            </a:extLst>
          </p:cNvPr>
          <p:cNvSpPr/>
          <p:nvPr/>
        </p:nvSpPr>
        <p:spPr>
          <a:xfrm>
            <a:off x="0" y="0"/>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 xmlns:a16="http://schemas.microsoft.com/office/drawing/2014/main" id="{F5325EDA-7343-463C-83EC-5D799E8B8195}"/>
              </a:ext>
              <a:ext uri="{C183D7F6-B498-43B3-948B-1728B52AA6E4}">
                <adec:decorative xmlns="" xmlns:adec="http://schemas.microsoft.com/office/drawing/2017/decorative" val="1"/>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itle 41" descr="title">
            <a:extLst>
              <a:ext uri="{FF2B5EF4-FFF2-40B4-BE49-F238E27FC236}">
                <a16:creationId xmlns="" xmlns:a16="http://schemas.microsoft.com/office/drawing/2014/main" id="{72FCEAE4-FA74-4446-B2F5-9AFA2DA139A2}"/>
              </a:ext>
            </a:extLst>
          </p:cNvPr>
          <p:cNvSpPr>
            <a:spLocks noGrp="1"/>
          </p:cNvSpPr>
          <p:nvPr>
            <p:ph type="ctrTitle"/>
          </p:nvPr>
        </p:nvSpPr>
        <p:spPr>
          <a:xfrm>
            <a:off x="691080" y="2142271"/>
            <a:ext cx="5578995" cy="879928"/>
          </a:xfrm>
        </p:spPr>
        <p:txBody>
          <a:bodyPr/>
          <a:lstStyle/>
          <a:p>
            <a:r>
              <a:rPr lang="en-US" b="0" dirty="0"/>
              <a:t>THANK YOU</a:t>
            </a:r>
          </a:p>
        </p:txBody>
      </p:sp>
      <p:grpSp>
        <p:nvGrpSpPr>
          <p:cNvPr id="154" name="Group 153">
            <a:extLst>
              <a:ext uri="{FF2B5EF4-FFF2-40B4-BE49-F238E27FC236}">
                <a16:creationId xmlns="" xmlns:a16="http://schemas.microsoft.com/office/drawing/2014/main" id="{FF17C705-3351-4B11-BD28-D0CACC12D311}"/>
              </a:ext>
              <a:ext uri="{C183D7F6-B498-43B3-948B-1728B52AA6E4}">
                <adec:decorative xmlns="" xmlns:adec="http://schemas.microsoft.com/office/drawing/2017/decorative" val="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4" name="Content Placeholder 93" descr="User">
            <a:extLst>
              <a:ext uri="{FF2B5EF4-FFF2-40B4-BE49-F238E27FC236}">
                <a16:creationId xmlns="" xmlns:a16="http://schemas.microsoft.com/office/drawing/2014/main" id="{5AC6F288-703B-45A1-9B56-079BD755B2CB}"/>
              </a:ext>
            </a:extLst>
          </p:cNvPr>
          <p:cNvPicPr>
            <a:picLocks noGrp="1" noChangeAspect="1"/>
          </p:cNvPicPr>
          <p:nvPr>
            <p:ph sz="quarter" idx="22"/>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p:pic>
      <p:sp>
        <p:nvSpPr>
          <p:cNvPr id="80" name="Text Placeholder 79" descr="name of user">
            <a:extLst>
              <a:ext uri="{FF2B5EF4-FFF2-40B4-BE49-F238E27FC236}">
                <a16:creationId xmlns="" xmlns:a16="http://schemas.microsoft.com/office/drawing/2014/main" id="{40F0AA8D-0756-4350-8005-9BCD0DDB3B92}"/>
              </a:ext>
            </a:extLst>
          </p:cNvPr>
          <p:cNvSpPr>
            <a:spLocks noGrp="1"/>
          </p:cNvSpPr>
          <p:nvPr>
            <p:ph type="body" sz="quarter" idx="15"/>
          </p:nvPr>
        </p:nvSpPr>
        <p:spPr/>
        <p:txBody>
          <a:bodyPr/>
          <a:lstStyle/>
          <a:p>
            <a:r>
              <a:rPr lang="sr-Latn-RS" dirty="0" smtClean="0"/>
              <a:t>Mina Radmilović Pjevac</a:t>
            </a:r>
            <a:endParaRPr lang="en-US" dirty="0"/>
          </a:p>
        </p:txBody>
      </p:sp>
      <p:cxnSp>
        <p:nvCxnSpPr>
          <p:cNvPr id="131" name="Straight Connector 130">
            <a:extLst>
              <a:ext uri="{FF2B5EF4-FFF2-40B4-BE49-F238E27FC236}">
                <a16:creationId xmlns="" xmlns:a16="http://schemas.microsoft.com/office/drawing/2014/main" id="{8695A66A-1D9E-4D4E-9067-DC97380D3FDF}"/>
              </a:ext>
              <a:ext uri="{C183D7F6-B498-43B3-948B-1728B52AA6E4}">
                <adec:decorative xmlns="" xmlns:adec="http://schemas.microsoft.com/office/drawing/2017/decorative" val="1"/>
              </a:ext>
            </a:extLst>
          </p:cNvPr>
          <p:cNvCxnSpPr/>
          <p:nvPr/>
        </p:nvCxnSpPr>
        <p:spPr>
          <a:xfrm>
            <a:off x="756601" y="41430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6" name="Content Placeholder 95" descr="Receiver">
            <a:extLst>
              <a:ext uri="{FF2B5EF4-FFF2-40B4-BE49-F238E27FC236}">
                <a16:creationId xmlns="" xmlns:a16="http://schemas.microsoft.com/office/drawing/2014/main" id="{106CDB5A-A67F-441C-894F-3EDD7AD64C9A}"/>
              </a:ext>
            </a:extLst>
          </p:cNvPr>
          <p:cNvPicPr>
            <a:picLocks noGrp="1" noChangeAspect="1"/>
          </p:cNvPicPr>
          <p:nvPr>
            <p:ph sz="quarter" idx="19"/>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p:pic>
      <p:sp>
        <p:nvSpPr>
          <p:cNvPr id="86" name="Text Placeholder 85" descr="user phone">
            <a:extLst>
              <a:ext uri="{FF2B5EF4-FFF2-40B4-BE49-F238E27FC236}">
                <a16:creationId xmlns="" xmlns:a16="http://schemas.microsoft.com/office/drawing/2014/main" id="{60CCF183-9FEB-4677-9379-BC01A7251D2C}"/>
              </a:ext>
            </a:extLst>
          </p:cNvPr>
          <p:cNvSpPr>
            <a:spLocks noGrp="1"/>
          </p:cNvSpPr>
          <p:nvPr>
            <p:ph type="body" sz="quarter" idx="16"/>
          </p:nvPr>
        </p:nvSpPr>
        <p:spPr/>
        <p:txBody>
          <a:bodyPr/>
          <a:lstStyle/>
          <a:p>
            <a:r>
              <a:rPr lang="sr-Latn-RS" dirty="0" smtClean="0"/>
              <a:t>021/310 20 82</a:t>
            </a:r>
            <a:endParaRPr lang="en-US" dirty="0"/>
          </a:p>
        </p:txBody>
      </p:sp>
      <p:cxnSp>
        <p:nvCxnSpPr>
          <p:cNvPr id="132" name="Straight Connector 131">
            <a:extLst>
              <a:ext uri="{FF2B5EF4-FFF2-40B4-BE49-F238E27FC236}">
                <a16:creationId xmlns="" xmlns:a16="http://schemas.microsoft.com/office/drawing/2014/main" id="{529648F7-20E3-4312-823A-D8265A94AF23}"/>
              </a:ext>
              <a:ext uri="{C183D7F6-B498-43B3-948B-1728B52AA6E4}">
                <adec:decorative xmlns="" xmlns:adec="http://schemas.microsoft.com/office/drawing/2017/decorative" val="1"/>
              </a:ext>
            </a:extLst>
          </p:cNvPr>
          <p:cNvCxnSpPr/>
          <p:nvPr/>
        </p:nvCxnSpPr>
        <p:spPr>
          <a:xfrm>
            <a:off x="756601" y="48669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8" name="Content Placeholder 97" descr="Envelope">
            <a:extLst>
              <a:ext uri="{FF2B5EF4-FFF2-40B4-BE49-F238E27FC236}">
                <a16:creationId xmlns="" xmlns:a16="http://schemas.microsoft.com/office/drawing/2014/main" id="{0B9C03E0-6367-44D9-A740-AA6436F075E8}"/>
              </a:ext>
            </a:extLst>
          </p:cNvPr>
          <p:cNvPicPr>
            <a:picLocks noGrp="1" noChangeAspect="1"/>
          </p:cNvPicPr>
          <p:nvPr>
            <p:ph sz="quarter" idx="20"/>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p:pic>
      <p:sp>
        <p:nvSpPr>
          <p:cNvPr id="87" name="Text Placeholder 86" descr="user email">
            <a:extLst>
              <a:ext uri="{FF2B5EF4-FFF2-40B4-BE49-F238E27FC236}">
                <a16:creationId xmlns="" xmlns:a16="http://schemas.microsoft.com/office/drawing/2014/main" id="{DF3FE72B-F9BD-472F-A413-71BEEF95F43B}"/>
              </a:ext>
            </a:extLst>
          </p:cNvPr>
          <p:cNvSpPr>
            <a:spLocks noGrp="1"/>
          </p:cNvSpPr>
          <p:nvPr>
            <p:ph type="body" sz="quarter" idx="17"/>
          </p:nvPr>
        </p:nvSpPr>
        <p:spPr/>
        <p:txBody>
          <a:bodyPr/>
          <a:lstStyle/>
          <a:p>
            <a:r>
              <a:rPr lang="sr-Latn-RS" dirty="0" smtClean="0"/>
              <a:t>radmilovic.pjevac</a:t>
            </a:r>
            <a:r>
              <a:rPr lang="en-US" dirty="0" smtClean="0"/>
              <a:t>@</a:t>
            </a:r>
            <a:r>
              <a:rPr lang="sr-Latn-RS" dirty="0" smtClean="0"/>
              <a:t>vojvodinahouse.eu</a:t>
            </a:r>
            <a:endParaRPr lang="en-US" dirty="0"/>
          </a:p>
        </p:txBody>
      </p:sp>
      <p:cxnSp>
        <p:nvCxnSpPr>
          <p:cNvPr id="133" name="Straight Connector 132">
            <a:extLst>
              <a:ext uri="{FF2B5EF4-FFF2-40B4-BE49-F238E27FC236}">
                <a16:creationId xmlns="" xmlns:a16="http://schemas.microsoft.com/office/drawing/2014/main" id="{8F841485-6093-48AB-9892-0FB58675C726}"/>
              </a:ext>
              <a:ext uri="{C183D7F6-B498-43B3-948B-1728B52AA6E4}">
                <adec:decorative xmlns="" xmlns:adec="http://schemas.microsoft.com/office/drawing/2017/decorative" val="1"/>
              </a:ext>
            </a:extLst>
          </p:cNvPr>
          <p:cNvCxnSpPr/>
          <p:nvPr/>
        </p:nvCxnSpPr>
        <p:spPr>
          <a:xfrm>
            <a:off x="756601" y="56162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00" name="Content Placeholder 99" descr="Link">
            <a:extLst>
              <a:ext uri="{FF2B5EF4-FFF2-40B4-BE49-F238E27FC236}">
                <a16:creationId xmlns="" xmlns:a16="http://schemas.microsoft.com/office/drawing/2014/main" id="{420E824D-10A7-42CB-A7E8-5298E3E84F02}"/>
              </a:ext>
            </a:extLst>
          </p:cNvPr>
          <p:cNvPicPr>
            <a:picLocks noGrp="1" noChangeAspect="1"/>
          </p:cNvPicPr>
          <p:nvPr>
            <p:ph sz="quarter" idx="21"/>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p:pic>
      <p:sp>
        <p:nvSpPr>
          <p:cNvPr id="88" name="Text Placeholder 87" descr="user website">
            <a:extLst>
              <a:ext uri="{FF2B5EF4-FFF2-40B4-BE49-F238E27FC236}">
                <a16:creationId xmlns="" xmlns:a16="http://schemas.microsoft.com/office/drawing/2014/main" id="{3717E33B-5954-4CDC-B30A-BD21BED6DD45}"/>
              </a:ext>
            </a:extLst>
          </p:cNvPr>
          <p:cNvSpPr>
            <a:spLocks noGrp="1"/>
          </p:cNvSpPr>
          <p:nvPr>
            <p:ph type="body" sz="quarter" idx="18"/>
          </p:nvPr>
        </p:nvSpPr>
        <p:spPr/>
        <p:txBody>
          <a:bodyPr/>
          <a:lstStyle/>
          <a:p>
            <a:r>
              <a:rPr lang="sr-Latn-RS" dirty="0" smtClean="0"/>
              <a:t>www.</a:t>
            </a:r>
            <a:r>
              <a:rPr lang="en-US" dirty="0" smtClean="0"/>
              <a:t>vojvodinahouse.eu</a:t>
            </a:r>
            <a:endParaRPr lang="en-US" dirty="0"/>
          </a:p>
        </p:txBody>
      </p:sp>
      <p:sp>
        <p:nvSpPr>
          <p:cNvPr id="27" name="Content Placeholder 2"/>
          <p:cNvSpPr txBox="1">
            <a:spLocks/>
          </p:cNvSpPr>
          <p:nvPr/>
        </p:nvSpPr>
        <p:spPr>
          <a:xfrm>
            <a:off x="1458283" y="277048"/>
            <a:ext cx="8229600" cy="1676400"/>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200" b="1" dirty="0" smtClean="0">
                <a:solidFill>
                  <a:srgbClr val="0070C0"/>
                </a:solidFill>
              </a:rPr>
              <a:t>“For me, Europe is home. For my parents, Europe was peace. For my generation, Europe is freedom and role of law. And for my children, Europe is future and open-mindedness. This is what I’m fighting for. Long live Europe! “</a:t>
            </a:r>
          </a:p>
          <a:p>
            <a:pPr marL="0" indent="0" algn="r">
              <a:buFont typeface="Arial" pitchFamily="34" charset="0"/>
              <a:buNone/>
            </a:pPr>
            <a:r>
              <a:rPr lang="en-US" sz="2200" b="1" dirty="0" smtClean="0">
                <a:solidFill>
                  <a:srgbClr val="0070C0"/>
                </a:solidFill>
              </a:rPr>
              <a:t>Ursula von der </a:t>
            </a:r>
            <a:r>
              <a:rPr lang="en-US" sz="2200" b="1" dirty="0" err="1" smtClean="0">
                <a:solidFill>
                  <a:srgbClr val="0070C0"/>
                </a:solidFill>
              </a:rPr>
              <a:t>Leyen</a:t>
            </a:r>
            <a:endParaRPr lang="en-US" sz="1800" dirty="0" smtClean="0"/>
          </a:p>
          <a:p>
            <a:pPr marL="0" indent="0">
              <a:buFont typeface="Arial" pitchFamily="34" charset="0"/>
              <a:buNone/>
            </a:pPr>
            <a:endParaRPr lang="en-US" sz="1800" b="1" dirty="0">
              <a:solidFill>
                <a:srgbClr val="002060"/>
              </a:solidFill>
            </a:endParaRPr>
          </a:p>
        </p:txBody>
      </p:sp>
    </p:spTree>
    <p:extLst>
      <p:ext uri="{BB962C8B-B14F-4D97-AF65-F5344CB8AC3E}">
        <p14:creationId xmlns:p14="http://schemas.microsoft.com/office/powerpoint/2010/main" val="267420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 xmlns:a16="http://schemas.microsoft.com/office/drawing/2014/main"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a:extLst>
              <a:ext uri="{FF2B5EF4-FFF2-40B4-BE49-F238E27FC236}">
                <a16:creationId xmlns="" xmlns:a16="http://schemas.microsoft.com/office/drawing/2014/main" id="{B96D2D9B-E0B9-499F-9404-108DB59E4502}"/>
              </a:ext>
              <a:ext uri="{C183D7F6-B498-43B3-948B-1728B52AA6E4}">
                <adec:decorative xmlns="" xmlns:adec="http://schemas.microsoft.com/office/drawing/2017/decorative" val="1"/>
              </a:ext>
            </a:extLst>
          </p:cNvPr>
          <p:cNvGrpSpPr/>
          <p:nvPr/>
        </p:nvGrpSpPr>
        <p:grpSpPr>
          <a:xfrm>
            <a:off x="0" y="0"/>
            <a:ext cx="6957056" cy="6858000"/>
            <a:chOff x="0" y="0"/>
            <a:chExt cx="6957056" cy="6858000"/>
          </a:xfrm>
        </p:grpSpPr>
        <p:sp>
          <p:nvSpPr>
            <p:cNvPr id="33" name="Parallelogram 32">
              <a:extLst>
                <a:ext uri="{FF2B5EF4-FFF2-40B4-BE49-F238E27FC236}">
                  <a16:creationId xmlns=""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Title 30" descr="title">
            <a:extLst>
              <a:ext uri="{FF2B5EF4-FFF2-40B4-BE49-F238E27FC236}">
                <a16:creationId xmlns="" xmlns:a16="http://schemas.microsoft.com/office/drawing/2014/main" id="{9284195F-D106-45D8-ABAA-959FA68948B0}"/>
              </a:ext>
            </a:extLst>
          </p:cNvPr>
          <p:cNvSpPr>
            <a:spLocks noGrp="1"/>
          </p:cNvSpPr>
          <p:nvPr>
            <p:ph type="ctrTitle"/>
          </p:nvPr>
        </p:nvSpPr>
        <p:spPr>
          <a:xfrm>
            <a:off x="316019" y="2404234"/>
            <a:ext cx="7773537" cy="1746504"/>
          </a:xfrm>
        </p:spPr>
        <p:txBody>
          <a:bodyPr/>
          <a:lstStyle/>
          <a:p>
            <a:r>
              <a:rPr lang="sr-Latn-RS" dirty="0" smtClean="0"/>
              <a:t>Serbia and EU</a:t>
            </a:r>
            <a:br>
              <a:rPr lang="sr-Latn-RS" dirty="0" smtClean="0"/>
            </a:br>
            <a:r>
              <a:rPr lang="sr-Latn-RS" dirty="0"/>
              <a:t>/</a:t>
            </a:r>
            <a:r>
              <a:rPr lang="sr-Latn-RS" dirty="0" smtClean="0"/>
              <a:t>EU Programmes 2021-2027/</a:t>
            </a:r>
            <a:endParaRPr lang="en-US" dirty="0"/>
          </a:p>
        </p:txBody>
      </p:sp>
      <p:pic>
        <p:nvPicPr>
          <p:cNvPr id="15" name="Picture 14" descr="A picture containing white, black, red, holding&#10;&#10;Description automatically generated">
            <a:extLst>
              <a:ext uri="{FF2B5EF4-FFF2-40B4-BE49-F238E27FC236}">
                <a16:creationId xmlns="" xmlns:a16="http://schemas.microsoft.com/office/drawing/2014/main" id="{6B6DF1A0-FE35-45B7-9640-257DB9F90BDC}"/>
              </a:ext>
            </a:extLst>
          </p:cNvPr>
          <p:cNvPicPr>
            <a:picLocks noChangeAspect="1"/>
          </p:cNvPicPr>
          <p:nvPr/>
        </p:nvPicPr>
        <p:blipFill>
          <a:blip r:embed="rId3"/>
          <a:stretch>
            <a:fillRect/>
          </a:stretch>
        </p:blipFill>
        <p:spPr>
          <a:xfrm>
            <a:off x="-63243" y="4457696"/>
            <a:ext cx="4345497" cy="892116"/>
          </a:xfrm>
          <a:prstGeom prst="rect">
            <a:avLst/>
          </a:prstGeom>
        </p:spPr>
      </p:pic>
      <p:pic>
        <p:nvPicPr>
          <p:cNvPr id="11" name="Picture 10" descr="A picture containing light, drawing&#10;&#10;Description automatically generated">
            <a:extLst>
              <a:ext uri="{FF2B5EF4-FFF2-40B4-BE49-F238E27FC236}">
                <a16:creationId xmlns="" xmlns:a16="http://schemas.microsoft.com/office/drawing/2014/main" id="{470B2E43-57A2-41DB-90A0-B9BF6AC51639}"/>
              </a:ext>
            </a:extLst>
          </p:cNvPr>
          <p:cNvPicPr>
            <a:picLocks noChangeAspect="1"/>
          </p:cNvPicPr>
          <p:nvPr/>
        </p:nvPicPr>
        <p:blipFill>
          <a:blip r:embed="rId4"/>
          <a:stretch>
            <a:fillRect/>
          </a:stretch>
        </p:blipFill>
        <p:spPr>
          <a:xfrm>
            <a:off x="3770068" y="4150738"/>
            <a:ext cx="2374238" cy="1342464"/>
          </a:xfrm>
          <a:prstGeom prst="rect">
            <a:avLst/>
          </a:prstGeom>
        </p:spPr>
      </p:pic>
    </p:spTree>
    <p:extLst>
      <p:ext uri="{BB962C8B-B14F-4D97-AF65-F5344CB8AC3E}">
        <p14:creationId xmlns:p14="http://schemas.microsoft.com/office/powerpoint/2010/main" val="236657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2057400" y="304800"/>
            <a:ext cx="8229600" cy="685800"/>
          </a:xfrm>
          <a:ln>
            <a:solidFill>
              <a:schemeClr val="accent2"/>
            </a:solidFill>
          </a:ln>
        </p:spPr>
        <p:txBody>
          <a:bodyPr>
            <a:noAutofit/>
          </a:bodyPr>
          <a:lstStyle/>
          <a:p>
            <a:pPr marL="0" indent="0" algn="ctr">
              <a:buNone/>
            </a:pPr>
            <a:r>
              <a:rPr lang="sr-Latn-RS" sz="2400" b="1" dirty="0">
                <a:latin typeface="Calibri" panose="020F0502020204030204" pitchFamily="34" charset="0"/>
                <a:cs typeface="Calibri" panose="020F0502020204030204" pitchFamily="34" charset="0"/>
              </a:rPr>
              <a:t>European Affairs Fund </a:t>
            </a:r>
            <a:r>
              <a:rPr lang="sr-Latn-RS" sz="2400" b="1" dirty="0" smtClean="0">
                <a:latin typeface="Calibri" panose="020F0502020204030204" pitchFamily="34" charset="0"/>
                <a:cs typeface="Calibri" panose="020F0502020204030204" pitchFamily="34" charset="0"/>
              </a:rPr>
              <a:t>AP Vojvodina </a:t>
            </a:r>
            <a:r>
              <a:rPr lang="sr-Latn-RS" sz="2000" dirty="0" smtClean="0">
                <a:latin typeface="Calibri" panose="020F0502020204030204" pitchFamily="34" charset="0"/>
                <a:cs typeface="Calibri" panose="020F0502020204030204" pitchFamily="34" charset="0"/>
              </a:rPr>
              <a:t>was </a:t>
            </a:r>
            <a:r>
              <a:rPr lang="sr-Latn-RS" sz="2000" dirty="0">
                <a:latin typeface="Calibri" panose="020F0502020204030204" pitchFamily="34" charset="0"/>
                <a:cs typeface="Calibri" panose="020F0502020204030204" pitchFamily="34" charset="0"/>
              </a:rPr>
              <a:t>e</a:t>
            </a:r>
            <a:r>
              <a:rPr lang="en-US" sz="2000" dirty="0" err="1">
                <a:latin typeface="Calibri" panose="020F0502020204030204" pitchFamily="34" charset="0"/>
                <a:cs typeface="Calibri" panose="020F0502020204030204" pitchFamily="34" charset="0"/>
              </a:rPr>
              <a:t>stablished</a:t>
            </a:r>
            <a:r>
              <a:rPr lang="en-US" sz="2000" dirty="0">
                <a:latin typeface="Calibri" panose="020F0502020204030204" pitchFamily="34" charset="0"/>
                <a:cs typeface="Calibri" panose="020F0502020204030204" pitchFamily="34" charset="0"/>
              </a:rPr>
              <a:t> by the Assembly of the AP of </a:t>
            </a:r>
            <a:r>
              <a:rPr lang="en-US" sz="2000" dirty="0" err="1">
                <a:latin typeface="Calibri" panose="020F0502020204030204" pitchFamily="34" charset="0"/>
                <a:cs typeface="Calibri" panose="020F0502020204030204" pitchFamily="34" charset="0"/>
              </a:rPr>
              <a:t>Vojvodina</a:t>
            </a:r>
            <a:r>
              <a:rPr lang="en-US" sz="2000" dirty="0">
                <a:latin typeface="Calibri" panose="020F0502020204030204" pitchFamily="34" charset="0"/>
                <a:cs typeface="Calibri" panose="020F0502020204030204" pitchFamily="34" charset="0"/>
              </a:rPr>
              <a:t> in 2010</a:t>
            </a:r>
          </a:p>
          <a:p>
            <a:pPr marL="0" indent="0" algn="ctr">
              <a:buNone/>
            </a:pPr>
            <a:endParaRPr lang="sr-Latn-RS" sz="2000" b="1" dirty="0" smtClean="0">
              <a:latin typeface="Calibri" panose="020F0502020204030204" pitchFamily="34" charset="0"/>
              <a:cs typeface="Calibri" panose="020F0502020204030204" pitchFamily="34" charset="0"/>
            </a:endParaRPr>
          </a:p>
          <a:p>
            <a:pPr marL="0" indent="0" algn="ctr">
              <a:buNone/>
            </a:pPr>
            <a:r>
              <a:rPr lang="en-US" sz="2000" b="1" dirty="0" smtClean="0">
                <a:latin typeface="Calibri" panose="020F0502020204030204" pitchFamily="34" charset="0"/>
                <a:cs typeface="Calibri" panose="020F0502020204030204" pitchFamily="34" charset="0"/>
              </a:rPr>
              <a:t>Fund’s </a:t>
            </a:r>
            <a:r>
              <a:rPr lang="en-US" sz="2000" b="1" dirty="0">
                <a:latin typeface="Calibri" panose="020F0502020204030204" pitchFamily="34" charset="0"/>
                <a:cs typeface="Calibri" panose="020F0502020204030204" pitchFamily="34" charset="0"/>
              </a:rPr>
              <a:t>organizational structure</a:t>
            </a:r>
            <a:endParaRPr lang="en-US" sz="2400" b="1" dirty="0">
              <a:latin typeface="Calibri" panose="020F0502020204030204" pitchFamily="34" charset="0"/>
              <a:cs typeface="Calibri" panose="020F0502020204030204" pitchFamily="34" charset="0"/>
            </a:endParaRPr>
          </a:p>
          <a:p>
            <a:pPr algn="ctr"/>
            <a:endParaRPr lang="en-US" sz="2400" dirty="0">
              <a:latin typeface="Calibri" panose="020F0502020204030204" pitchFamily="34" charset="0"/>
              <a:cs typeface="Calibri" panose="020F0502020204030204" pitchFamily="34" charset="0"/>
            </a:endParaRPr>
          </a:p>
        </p:txBody>
      </p:sp>
      <p:sp>
        <p:nvSpPr>
          <p:cNvPr id="2" name="Rounded Rectangle 1"/>
          <p:cNvSpPr/>
          <p:nvPr/>
        </p:nvSpPr>
        <p:spPr>
          <a:xfrm>
            <a:off x="950017" y="2527183"/>
            <a:ext cx="5071841" cy="417697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latin typeface="Calibri" panose="020F0502020204030204" pitchFamily="34" charset="0"/>
                <a:cs typeface="Calibri" panose="020F0502020204030204" pitchFamily="34" charset="0"/>
              </a:rPr>
              <a:t>Sector for EU </a:t>
            </a:r>
            <a:r>
              <a:rPr lang="en-US" b="1" dirty="0">
                <a:latin typeface="Calibri" panose="020F0502020204030204" pitchFamily="34" charset="0"/>
                <a:cs typeface="Calibri" panose="020F0502020204030204" pitchFamily="34" charset="0"/>
              </a:rPr>
              <a:t>programms </a:t>
            </a:r>
            <a:r>
              <a:rPr lang="en-US" b="1" dirty="0">
                <a:latin typeface="Calibri" panose="020F0502020204030204" pitchFamily="34" charset="0"/>
                <a:cs typeface="Calibri" panose="020F0502020204030204" pitchFamily="34" charset="0"/>
              </a:rPr>
              <a:t>and </a:t>
            </a:r>
            <a:r>
              <a:rPr lang="en-US" b="1" dirty="0">
                <a:latin typeface="Calibri" panose="020F0502020204030204" pitchFamily="34" charset="0"/>
                <a:cs typeface="Calibri" panose="020F0502020204030204" pitchFamily="34" charset="0"/>
              </a:rPr>
              <a:t>projects</a:t>
            </a:r>
          </a:p>
          <a:p>
            <a:pPr algn="ctr"/>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preparation and implementation </a:t>
            </a:r>
            <a:r>
              <a:rPr lang="en-US" dirty="0">
                <a:latin typeface="Calibri" panose="020F0502020204030204" pitchFamily="34" charset="0"/>
                <a:cs typeface="Calibri" panose="020F0502020204030204" pitchFamily="34" charset="0"/>
              </a:rPr>
              <a:t>of EU </a:t>
            </a:r>
            <a:r>
              <a:rPr lang="en-US" dirty="0">
                <a:latin typeface="Calibri" panose="020F0502020204030204" pitchFamily="34" charset="0"/>
                <a:cs typeface="Calibri" panose="020F0502020204030204" pitchFamily="34" charset="0"/>
              </a:rPr>
              <a:t>funded projects</a:t>
            </a:r>
            <a:r>
              <a:rPr lang="sr-Latn-RS" dirty="0">
                <a:latin typeface="Calibri" panose="020F0502020204030204" pitchFamily="34" charset="0"/>
                <a:cs typeface="Calibri" panose="020F0502020204030204" pitchFamily="34" charset="0"/>
              </a:rPr>
              <a:t> </a:t>
            </a:r>
            <a:r>
              <a:rPr lang="sr-Latn-RS" b="1"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24 projects</a:t>
            </a:r>
            <a:r>
              <a:rPr lang="sr-Latn-RS" b="1" dirty="0">
                <a:latin typeface="Calibri" panose="020F0502020204030204" pitchFamily="34" charset="0"/>
                <a:cs typeface="Calibri" panose="020F0502020204030204" pitchFamily="34" charset="0"/>
              </a:rPr>
              <a:t> with a </a:t>
            </a:r>
            <a:r>
              <a:rPr lang="en-US" b="1" dirty="0">
                <a:latin typeface="Calibri" panose="020F0502020204030204" pitchFamily="34" charset="0"/>
                <a:cs typeface="Calibri" panose="020F0502020204030204" pitchFamily="34" charset="0"/>
              </a:rPr>
              <a:t>total </a:t>
            </a:r>
            <a:r>
              <a:rPr lang="en-US" b="1" dirty="0">
                <a:latin typeface="Calibri" panose="020F0502020204030204" pitchFamily="34" charset="0"/>
                <a:cs typeface="Calibri" panose="020F0502020204030204" pitchFamily="34" charset="0"/>
              </a:rPr>
              <a:t>budget 25 million euros) </a:t>
            </a:r>
            <a:endParaRPr lang="sr-Latn-R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sr-Latn-RS" b="1" dirty="0">
                <a:latin typeface="Calibri" panose="020F0502020204030204" pitchFamily="34" charset="0"/>
                <a:cs typeface="Calibri" panose="020F0502020204030204" pitchFamily="34" charset="0"/>
              </a:rPr>
              <a:t>8 projects (cc. 5 million EUR) </a:t>
            </a:r>
            <a:r>
              <a:rPr lang="sr-Latn-RS" dirty="0">
                <a:latin typeface="Calibri" panose="020F0502020204030204" pitchFamily="34" charset="0"/>
                <a:cs typeface="Calibri" panose="020F0502020204030204" pitchFamily="34" charset="0"/>
              </a:rPr>
              <a:t>in implementation</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d</a:t>
            </a:r>
            <a:r>
              <a:rPr lang="en-US" b="1" dirty="0">
                <a:latin typeface="Calibri" panose="020F0502020204030204" pitchFamily="34" charset="0"/>
                <a:cs typeface="Calibri" panose="020F0502020204030204" pitchFamily="34" charset="0"/>
              </a:rPr>
              <a:t>rafting reports </a:t>
            </a:r>
            <a:r>
              <a:rPr lang="en-US" dirty="0">
                <a:latin typeface="Calibri" panose="020F0502020204030204" pitchFamily="34" charset="0"/>
                <a:cs typeface="Calibri" panose="020F0502020204030204" pitchFamily="34" charset="0"/>
              </a:rPr>
              <a:t>and preparing </a:t>
            </a:r>
            <a:r>
              <a:rPr lang="en-US" b="1" dirty="0">
                <a:latin typeface="Calibri" panose="020F0502020204030204" pitchFamily="34" charset="0"/>
                <a:cs typeface="Calibri" panose="020F0502020204030204" pitchFamily="34" charset="0"/>
              </a:rPr>
              <a:t>public procurements</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educational </a:t>
            </a:r>
            <a:r>
              <a:rPr lang="en-US" b="1" dirty="0">
                <a:latin typeface="Calibri" panose="020F0502020204030204" pitchFamily="34" charset="0"/>
                <a:cs typeface="Calibri" panose="020F0502020204030204" pitchFamily="34" charset="0"/>
              </a:rPr>
              <a:t>activities </a:t>
            </a:r>
            <a:r>
              <a:rPr lang="en-US" dirty="0">
                <a:latin typeface="Calibri" panose="020F0502020204030204" pitchFamily="34" charset="0"/>
                <a:cs typeface="Calibri" panose="020F0502020204030204" pitchFamily="34" charset="0"/>
              </a:rPr>
              <a:t>(3 day training course and Specialized academy for PCM)</a:t>
            </a:r>
          </a:p>
          <a:p>
            <a:pPr marL="285750" indent="-285750">
              <a:buFont typeface="Arial" panose="020B0604020202020204" pitchFamily="34" charset="0"/>
              <a:buChar char="•"/>
            </a:pPr>
            <a:r>
              <a:rPr lang="en-US" b="1" dirty="0" err="1">
                <a:latin typeface="Calibri" panose="020F0502020204030204" pitchFamily="34" charset="0"/>
                <a:cs typeface="Calibri" panose="020F0502020204030204" pitchFamily="34" charset="0"/>
              </a:rPr>
              <a:t>Anten</a:t>
            </a:r>
            <a:r>
              <a:rPr lang="sr-Latn-RS" b="1" dirty="0">
                <a:latin typeface="Calibri" panose="020F0502020204030204" pitchFamily="34" charset="0"/>
                <a:cs typeface="Calibri" panose="020F0502020204030204" pitchFamily="34" charset="0"/>
              </a:rPr>
              <a:t>n</a:t>
            </a:r>
            <a:r>
              <a:rPr lang="en-US" b="1" dirty="0">
                <a:latin typeface="Calibri" panose="020F0502020204030204" pitchFamily="34" charset="0"/>
                <a:cs typeface="Calibri" panose="020F0502020204030204" pitchFamily="34" charset="0"/>
              </a:rPr>
              <a:t>a of Creative Europe Culture Desk Serbia</a:t>
            </a:r>
            <a:r>
              <a:rPr lang="en-US" dirty="0">
                <a:latin typeface="Calibri" panose="020F0502020204030204" pitchFamily="34" charset="0"/>
                <a:cs typeface="Calibri" panose="020F0502020204030204" pitchFamily="34" charset="0"/>
              </a:rPr>
              <a:t> (2015)</a:t>
            </a:r>
          </a:p>
        </p:txBody>
      </p:sp>
      <p:sp>
        <p:nvSpPr>
          <p:cNvPr id="6" name="Rounded Rectangle 5"/>
          <p:cNvSpPr/>
          <p:nvPr/>
        </p:nvSpPr>
        <p:spPr>
          <a:xfrm>
            <a:off x="6112475" y="2513163"/>
            <a:ext cx="5099221" cy="41909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latin typeface="Calibri" panose="020F0502020204030204" pitchFamily="34" charset="0"/>
                <a:cs typeface="Calibri" panose="020F0502020204030204" pitchFamily="34" charset="0"/>
              </a:rPr>
              <a:t>Sector for European </a:t>
            </a:r>
            <a:r>
              <a:rPr lang="en-US" b="1" dirty="0">
                <a:latin typeface="Calibri" panose="020F0502020204030204" pitchFamily="34" charset="0"/>
                <a:cs typeface="Calibri" panose="020F0502020204030204" pitchFamily="34" charset="0"/>
              </a:rPr>
              <a:t>cooperation</a:t>
            </a:r>
          </a:p>
          <a:p>
            <a:pPr algn="just"/>
            <a:endParaRPr lang="en-US" b="1" dirty="0">
              <a:latin typeface="Calibri" panose="020F0502020204030204" pitchFamily="34" charset="0"/>
              <a:cs typeface="Calibri" panose="020F0502020204030204" pitchFamily="34" charset="0"/>
            </a:endParaRPr>
          </a:p>
          <a:p>
            <a:pPr algn="just"/>
            <a:endParaRPr lang="en-US" b="1" dirty="0">
              <a:latin typeface="Calibri" panose="020F0502020204030204" pitchFamily="34" charset="0"/>
              <a:cs typeface="Calibri" panose="020F0502020204030204" pitchFamily="34" charset="0"/>
            </a:endParaRPr>
          </a:p>
          <a:p>
            <a:pPr algn="just"/>
            <a:endParaRPr lang="sr-Latn-RS" b="1"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dirty="0">
                <a:latin typeface="Calibri" panose="020F0502020204030204" pitchFamily="34" charset="0"/>
                <a:cs typeface="Calibri" panose="020F0502020204030204" pitchFamily="34" charset="0"/>
              </a:rPr>
              <a:t>cooperation </a:t>
            </a:r>
            <a:r>
              <a:rPr lang="en-US" dirty="0">
                <a:latin typeface="Calibri" panose="020F0502020204030204" pitchFamily="34" charset="0"/>
                <a:cs typeface="Calibri" panose="020F0502020204030204" pitchFamily="34" charset="0"/>
              </a:rPr>
              <a:t>with leading European and international </a:t>
            </a:r>
            <a:r>
              <a:rPr lang="en-US" dirty="0">
                <a:latin typeface="Calibri" panose="020F0502020204030204" pitchFamily="34" charset="0"/>
                <a:cs typeface="Calibri" panose="020F0502020204030204" pitchFamily="34" charset="0"/>
              </a:rPr>
              <a:t>institutions</a:t>
            </a:r>
          </a:p>
          <a:p>
            <a:pPr marL="285750" indent="-285750" algn="just">
              <a:buFont typeface="Arial" panose="020B0604020202020204" pitchFamily="34" charset="0"/>
              <a:buChar char="•"/>
            </a:pPr>
            <a:r>
              <a:rPr lang="en-US" dirty="0">
                <a:latin typeface="Calibri" panose="020F0502020204030204" pitchFamily="34" charset="0"/>
                <a:cs typeface="Calibri" panose="020F0502020204030204" pitchFamily="34" charset="0"/>
              </a:rPr>
              <a:t>cooperation with Universities, faculties, research centers and other academic institutions</a:t>
            </a:r>
          </a:p>
          <a:p>
            <a:pPr marL="285750" indent="-285750" algn="just">
              <a:buFont typeface="Arial" panose="020B0604020202020204" pitchFamily="34" charset="0"/>
              <a:buChar char="•"/>
            </a:pPr>
            <a:r>
              <a:rPr lang="en-US" dirty="0">
                <a:latin typeface="Calibri" panose="020F0502020204030204" pitchFamily="34" charset="0"/>
                <a:cs typeface="Calibri" panose="020F0502020204030204" pitchFamily="34" charset="0"/>
              </a:rPr>
              <a:t>c</a:t>
            </a:r>
            <a:r>
              <a:rPr lang="en-US" dirty="0">
                <a:latin typeface="Calibri" panose="020F0502020204030204" pitchFamily="34" charset="0"/>
                <a:cs typeface="Calibri" panose="020F0502020204030204" pitchFamily="34" charset="0"/>
              </a:rPr>
              <a:t>ooperation with </a:t>
            </a:r>
            <a:r>
              <a:rPr lang="en-US" dirty="0">
                <a:latin typeface="Calibri" panose="020F0502020204030204" pitchFamily="34" charset="0"/>
                <a:cs typeface="Calibri" panose="020F0502020204030204" pitchFamily="34" charset="0"/>
              </a:rPr>
              <a:t>local self-governments and national and provincial </a:t>
            </a:r>
            <a:r>
              <a:rPr lang="en-US" dirty="0">
                <a:latin typeface="Calibri" panose="020F0502020204030204" pitchFamily="34" charset="0"/>
                <a:cs typeface="Calibri" panose="020F0502020204030204" pitchFamily="34" charset="0"/>
              </a:rPr>
              <a:t>institutions</a:t>
            </a:r>
          </a:p>
          <a:p>
            <a:pPr marL="285750" indent="-285750" algn="just">
              <a:buFont typeface="Arial" panose="020B0604020202020204" pitchFamily="34" charset="0"/>
              <a:buChar char="•"/>
            </a:pPr>
            <a:r>
              <a:rPr lang="en-US" dirty="0">
                <a:latin typeface="Calibri" panose="020F0502020204030204" pitchFamily="34" charset="0"/>
                <a:cs typeface="Calibri" panose="020F0502020204030204" pitchFamily="34" charset="0"/>
              </a:rPr>
              <a:t>Regional </a:t>
            </a:r>
            <a:r>
              <a:rPr lang="en-US" dirty="0">
                <a:latin typeface="Calibri" panose="020F0502020204030204" pitchFamily="34" charset="0"/>
                <a:cs typeface="Calibri" panose="020F0502020204030204" pitchFamily="34" charset="0"/>
              </a:rPr>
              <a:t>representative </a:t>
            </a:r>
            <a:r>
              <a:rPr lang="en-US" b="1" dirty="0">
                <a:latin typeface="Calibri" panose="020F0502020204030204" pitchFamily="34" charset="0"/>
                <a:cs typeface="Calibri" panose="020F0502020204030204" pitchFamily="34" charset="0"/>
              </a:rPr>
              <a:t>office of AP Vojvodina </a:t>
            </a:r>
            <a:r>
              <a:rPr lang="en-US" b="1" dirty="0">
                <a:latin typeface="Calibri" panose="020F0502020204030204" pitchFamily="34" charset="0"/>
                <a:cs typeface="Calibri" panose="020F0502020204030204" pitchFamily="34" charset="0"/>
              </a:rPr>
              <a:t>in Brussels</a:t>
            </a:r>
            <a:endParaRPr lang="en-US" b="1" dirty="0">
              <a:latin typeface="Calibri" panose="020F0502020204030204" pitchFamily="34" charset="0"/>
              <a:cs typeface="Calibri" panose="020F0502020204030204" pitchFamily="34" charset="0"/>
            </a:endParaRPr>
          </a:p>
        </p:txBody>
      </p:sp>
      <p:cxnSp>
        <p:nvCxnSpPr>
          <p:cNvPr id="4" name="Straight Arrow Connector 3"/>
          <p:cNvCxnSpPr/>
          <p:nvPr/>
        </p:nvCxnSpPr>
        <p:spPr>
          <a:xfrm flipH="1">
            <a:off x="4343400" y="1702636"/>
            <a:ext cx="129540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05191" y="1702636"/>
            <a:ext cx="144780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731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946" y="1179707"/>
            <a:ext cx="10574701" cy="4306184"/>
          </a:xfrm>
        </p:spPr>
        <p:txBody>
          <a:bodyPr>
            <a:normAutofit fontScale="90000"/>
          </a:bodyPr>
          <a:lstStyle/>
          <a:p>
            <a:r>
              <a:rPr lang="en-US" sz="2400" dirty="0" smtClean="0">
                <a:latin typeface="Calibri" panose="020F0502020204030204" pitchFamily="34" charset="0"/>
                <a:ea typeface="Cambria" panose="02040503050406030204" pitchFamily="18" charset="0"/>
                <a:cs typeface="Calibri" panose="020F0502020204030204" pitchFamily="34" charset="0"/>
              </a:rPr>
              <a:t>The </a:t>
            </a:r>
            <a:r>
              <a:rPr lang="en-US" sz="2400" dirty="0">
                <a:latin typeface="Calibri" panose="020F0502020204030204" pitchFamily="34" charset="0"/>
                <a:ea typeface="Cambria" panose="02040503050406030204" pitchFamily="18" charset="0"/>
                <a:cs typeface="Calibri" panose="020F0502020204030204" pitchFamily="34" charset="0"/>
              </a:rPr>
              <a:t>EU is by far the biggest donor to Serbia with more than </a:t>
            </a:r>
            <a:r>
              <a:rPr lang="en-US" sz="2400" b="1" dirty="0">
                <a:solidFill>
                  <a:srgbClr val="0070C0"/>
                </a:solidFill>
                <a:latin typeface="Calibri" panose="020F0502020204030204" pitchFamily="34" charset="0"/>
                <a:ea typeface="Cambria" panose="02040503050406030204" pitchFamily="18" charset="0"/>
                <a:cs typeface="Calibri" panose="020F0502020204030204" pitchFamily="34" charset="0"/>
              </a:rPr>
              <a:t>€3.6 billion (3.688) </a:t>
            </a:r>
            <a:r>
              <a:rPr lang="en-US" sz="2400" dirty="0">
                <a:latin typeface="Calibri" panose="020F0502020204030204" pitchFamily="34" charset="0"/>
                <a:ea typeface="Cambria" panose="02040503050406030204" pitchFamily="18" charset="0"/>
                <a:cs typeface="Calibri" panose="020F0502020204030204" pitchFamily="34" charset="0"/>
              </a:rPr>
              <a:t>in grants provided over the past 18 years in all fields, ranging from rule of law, public administration reform, social development, environment and agriculture</a:t>
            </a:r>
            <a:r>
              <a:rPr lang="en-US" sz="2400" dirty="0" smtClean="0">
                <a:latin typeface="Calibri" panose="020F0502020204030204" pitchFamily="34" charset="0"/>
                <a:ea typeface="Cambria" panose="02040503050406030204" pitchFamily="18" charset="0"/>
                <a:cs typeface="Calibri" panose="020F0502020204030204" pitchFamily="34" charset="0"/>
              </a:rPr>
              <a:t>.</a:t>
            </a:r>
            <a:r>
              <a:rPr lang="sr-Latn-RS" sz="2400" dirty="0" smtClean="0">
                <a:latin typeface="Calibri" panose="020F0502020204030204" pitchFamily="34" charset="0"/>
                <a:ea typeface="Cambria" panose="02040503050406030204" pitchFamily="18" charset="0"/>
                <a:cs typeface="Calibri" panose="020F0502020204030204" pitchFamily="34" charset="0"/>
              </a:rPr>
              <a:t/>
            </a:r>
            <a:br>
              <a:rPr lang="sr-Latn-RS" sz="2400" dirty="0" smtClean="0">
                <a:latin typeface="Calibri" panose="020F0502020204030204" pitchFamily="34" charset="0"/>
                <a:ea typeface="Cambria" panose="02040503050406030204" pitchFamily="18" charset="0"/>
                <a:cs typeface="Calibri" panose="020F0502020204030204" pitchFamily="34" charset="0"/>
              </a:rPr>
            </a:br>
            <a:r>
              <a:rPr lang="en-US" sz="2400" dirty="0">
                <a:latin typeface="Calibri" panose="020F0502020204030204" pitchFamily="34" charset="0"/>
                <a:ea typeface="Cambria" panose="02040503050406030204" pitchFamily="18" charset="0"/>
                <a:cs typeface="Calibri" panose="020F0502020204030204" pitchFamily="34" charset="0"/>
              </a:rPr>
              <a:t/>
            </a:r>
            <a:br>
              <a:rPr lang="en-US" sz="2400" dirty="0">
                <a:latin typeface="Calibri" panose="020F0502020204030204" pitchFamily="34" charset="0"/>
                <a:ea typeface="Cambria" panose="02040503050406030204" pitchFamily="18" charset="0"/>
                <a:cs typeface="Calibri" panose="020F0502020204030204" pitchFamily="34" charset="0"/>
              </a:rPr>
            </a:br>
            <a:r>
              <a:rPr lang="en-US" sz="2400" dirty="0" smtClean="0">
                <a:latin typeface="Calibri" panose="020F0502020204030204" pitchFamily="34" charset="0"/>
                <a:ea typeface="Cambria" panose="02040503050406030204" pitchFamily="18" charset="0"/>
                <a:cs typeface="Calibri" panose="020F0502020204030204" pitchFamily="34" charset="0"/>
              </a:rPr>
              <a:t>The </a:t>
            </a:r>
            <a:r>
              <a:rPr lang="en-US" sz="2400" dirty="0">
                <a:latin typeface="Calibri" panose="020F0502020204030204" pitchFamily="34" charset="0"/>
                <a:ea typeface="Cambria" panose="02040503050406030204" pitchFamily="18" charset="0"/>
                <a:cs typeface="Calibri" panose="020F0502020204030204" pitchFamily="34" charset="0"/>
              </a:rPr>
              <a:t>EU is also the largest lender to Serbia, with more than </a:t>
            </a:r>
            <a:r>
              <a:rPr lang="en-US" sz="2400" dirty="0">
                <a:solidFill>
                  <a:srgbClr val="0070C0"/>
                </a:solidFill>
                <a:latin typeface="Calibri" panose="020F0502020204030204" pitchFamily="34" charset="0"/>
                <a:ea typeface="Cambria" panose="02040503050406030204" pitchFamily="18" charset="0"/>
                <a:cs typeface="Calibri" panose="020F0502020204030204" pitchFamily="34" charset="0"/>
              </a:rPr>
              <a:t>€4.3 billion worth of loan agreements</a:t>
            </a:r>
            <a:r>
              <a:rPr lang="en-US" sz="2400" dirty="0">
                <a:latin typeface="Calibri" panose="020F0502020204030204" pitchFamily="34" charset="0"/>
                <a:ea typeface="Cambria" panose="02040503050406030204" pitchFamily="18" charset="0"/>
                <a:cs typeface="Calibri" panose="020F0502020204030204" pitchFamily="34" charset="0"/>
              </a:rPr>
              <a:t> through European Investment Bank – EIB, European Bank for Reconstruction and Development – EBRD, Council of Europe Development </a:t>
            </a:r>
            <a:r>
              <a:rPr lang="en-US" sz="2400" dirty="0" smtClean="0">
                <a:latin typeface="Calibri" panose="020F0502020204030204" pitchFamily="34" charset="0"/>
                <a:ea typeface="Cambria" panose="02040503050406030204" pitchFamily="18" charset="0"/>
                <a:cs typeface="Calibri" panose="020F0502020204030204" pitchFamily="34" charset="0"/>
              </a:rPr>
              <a:t>Bank</a:t>
            </a:r>
            <a:r>
              <a:rPr lang="sr-Latn-RS" sz="2400" dirty="0" smtClean="0">
                <a:latin typeface="Calibri" panose="020F0502020204030204" pitchFamily="34" charset="0"/>
                <a:ea typeface="Cambria" panose="02040503050406030204" pitchFamily="18" charset="0"/>
                <a:cs typeface="Calibri" panose="020F0502020204030204" pitchFamily="34" charset="0"/>
              </a:rPr>
              <a:t>.</a:t>
            </a:r>
            <a:br>
              <a:rPr lang="sr-Latn-RS" sz="2400" dirty="0" smtClean="0">
                <a:latin typeface="Calibri" panose="020F0502020204030204" pitchFamily="34" charset="0"/>
                <a:ea typeface="Cambria" panose="02040503050406030204" pitchFamily="18" charset="0"/>
                <a:cs typeface="Calibri" panose="020F0502020204030204" pitchFamily="34" charset="0"/>
              </a:rPr>
            </a:br>
            <a:r>
              <a:rPr lang="sr-Latn-RS" sz="2400" dirty="0">
                <a:latin typeface="Calibri" panose="020F0502020204030204" pitchFamily="34" charset="0"/>
                <a:ea typeface="Cambria" panose="02040503050406030204" pitchFamily="18" charset="0"/>
                <a:cs typeface="Calibri" panose="020F0502020204030204" pitchFamily="34" charset="0"/>
              </a:rPr>
              <a:t/>
            </a:r>
            <a:br>
              <a:rPr lang="sr-Latn-RS" sz="2400" dirty="0">
                <a:latin typeface="Calibri" panose="020F0502020204030204" pitchFamily="34" charset="0"/>
                <a:ea typeface="Cambria" panose="02040503050406030204" pitchFamily="18" charset="0"/>
                <a:cs typeface="Calibri" panose="020F0502020204030204" pitchFamily="34" charset="0"/>
              </a:rPr>
            </a:br>
            <a:r>
              <a:rPr lang="sr-Latn-RS" sz="2400" dirty="0" smtClean="0">
                <a:latin typeface="Calibri" panose="020F0502020204030204" pitchFamily="34" charset="0"/>
                <a:ea typeface="Cambria" panose="02040503050406030204" pitchFamily="18" charset="0"/>
                <a:cs typeface="Calibri" panose="020F0502020204030204" pitchFamily="34" charset="0"/>
              </a:rPr>
              <a:t/>
            </a:r>
            <a:br>
              <a:rPr lang="sr-Latn-RS" sz="2400" dirty="0" smtClean="0">
                <a:latin typeface="Calibri" panose="020F0502020204030204" pitchFamily="34" charset="0"/>
                <a:ea typeface="Cambria" panose="02040503050406030204" pitchFamily="18" charset="0"/>
                <a:cs typeface="Calibri" panose="020F0502020204030204" pitchFamily="34" charset="0"/>
              </a:rPr>
            </a:br>
            <a:r>
              <a:rPr lang="sr-Latn-RS" sz="2400" dirty="0" smtClean="0">
                <a:latin typeface="Calibri" panose="020F0502020204030204" pitchFamily="34" charset="0"/>
                <a:ea typeface="Cambria" panose="02040503050406030204" pitchFamily="18" charset="0"/>
                <a:cs typeface="Calibri" panose="020F0502020204030204" pitchFamily="34" charset="0"/>
              </a:rPr>
              <a:t/>
            </a:r>
            <a:br>
              <a:rPr lang="sr-Latn-RS" sz="2400" dirty="0" smtClean="0">
                <a:latin typeface="Calibri" panose="020F0502020204030204" pitchFamily="34" charset="0"/>
                <a:ea typeface="Cambria" panose="02040503050406030204" pitchFamily="18" charset="0"/>
                <a:cs typeface="Calibri" panose="020F0502020204030204" pitchFamily="34" charset="0"/>
              </a:rPr>
            </a:br>
            <a:r>
              <a:rPr lang="sl-SI" dirty="0">
                <a:latin typeface="Calibri" panose="020F0502020204030204" pitchFamily="34" charset="0"/>
                <a:cs typeface="Calibri" panose="020F0502020204030204" pitchFamily="34" charset="0"/>
              </a:rPr>
              <a:t/>
            </a:r>
            <a:br>
              <a:rPr lang="sl-SI" dirty="0">
                <a:latin typeface="Calibri" panose="020F0502020204030204" pitchFamily="34" charset="0"/>
                <a:cs typeface="Calibri" panose="020F0502020204030204" pitchFamily="34" charset="0"/>
              </a:rPr>
            </a:br>
            <a:r>
              <a:rPr lang="sl-SI" dirty="0" smtClean="0">
                <a:latin typeface="Calibri" panose="020F0502020204030204" pitchFamily="34" charset="0"/>
                <a:cs typeface="Calibri" panose="020F0502020204030204" pitchFamily="34" charset="0"/>
              </a:rPr>
              <a:t>KEY INSTRUMENT: IPA</a:t>
            </a:r>
            <a:br>
              <a:rPr lang="sl-SI" dirty="0" smtClean="0">
                <a:latin typeface="Calibri" panose="020F0502020204030204" pitchFamily="34" charset="0"/>
                <a:cs typeface="Calibri" panose="020F0502020204030204" pitchFamily="34" charset="0"/>
              </a:rPr>
            </a:br>
            <a:r>
              <a:rPr lang="sr-Latn-RS" sz="1600" dirty="0" smtClean="0">
                <a:latin typeface="Calibri" panose="020F0502020204030204" pitchFamily="34" charset="0"/>
                <a:ea typeface="Cambria" panose="02040503050406030204" pitchFamily="18" charset="0"/>
                <a:cs typeface="Calibri" panose="020F0502020204030204" pitchFamily="34" charset="0"/>
              </a:rPr>
              <a:t>focused on </a:t>
            </a:r>
            <a:r>
              <a:rPr lang="en-US" sz="1600" dirty="0" smtClean="0">
                <a:latin typeface="Calibri" panose="020F0502020204030204" pitchFamily="34" charset="0"/>
                <a:ea typeface="Cambria" panose="02040503050406030204" pitchFamily="18" charset="0"/>
                <a:cs typeface="Calibri" panose="020F0502020204030204" pitchFamily="34" charset="0"/>
              </a:rPr>
              <a:t>candidate and </a:t>
            </a:r>
            <a:r>
              <a:rPr lang="en-US" sz="1600" dirty="0">
                <a:latin typeface="Calibri" panose="020F0502020204030204" pitchFamily="34" charset="0"/>
                <a:ea typeface="Cambria" panose="02040503050406030204" pitchFamily="18" charset="0"/>
                <a:cs typeface="Calibri" panose="020F0502020204030204" pitchFamily="34" charset="0"/>
              </a:rPr>
              <a:t>potential </a:t>
            </a:r>
            <a:r>
              <a:rPr lang="en-US" sz="1600" dirty="0" smtClean="0">
                <a:latin typeface="Calibri" panose="020F0502020204030204" pitchFamily="34" charset="0"/>
                <a:ea typeface="Cambria" panose="02040503050406030204" pitchFamily="18" charset="0"/>
                <a:cs typeface="Calibri" panose="020F0502020204030204" pitchFamily="34" charset="0"/>
              </a:rPr>
              <a:t>candidates</a:t>
            </a:r>
            <a:r>
              <a:rPr lang="sr-Latn-RS" sz="1600" dirty="0" smtClean="0">
                <a:latin typeface="Calibri" panose="020F0502020204030204" pitchFamily="34" charset="0"/>
                <a:ea typeface="Cambria" panose="02040503050406030204" pitchFamily="18" charset="0"/>
                <a:cs typeface="Calibri" panose="020F0502020204030204" pitchFamily="34" charset="0"/>
              </a:rPr>
              <a:t> </a:t>
            </a:r>
            <a:r>
              <a:rPr lang="en-US" sz="1600" dirty="0">
                <a:latin typeface="Calibri" panose="020F0502020204030204" pitchFamily="34" charset="0"/>
                <a:ea typeface="Cambria" panose="02040503050406030204" pitchFamily="18" charset="0"/>
                <a:cs typeface="Calibri" panose="020F0502020204030204" pitchFamily="34" charset="0"/>
              </a:rPr>
              <a:t>countries </a:t>
            </a:r>
            <a:endParaRPr lang="sl-SI" sz="16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10137358" y="6571956"/>
            <a:ext cx="2743200" cy="365125"/>
          </a:xfrm>
        </p:spPr>
        <p:txBody>
          <a:bodyPr/>
          <a:lstStyle/>
          <a:p>
            <a:pPr algn="ctr"/>
            <a:fld id="{C89E66B6-D869-4C89-875E-701A7C5201FF}" type="slidenum">
              <a:rPr lang="sl-SI" smtClean="0"/>
              <a:pPr algn="ctr"/>
              <a:t>4</a:t>
            </a:fld>
            <a:endParaRPr lang="sl-SI" dirty="0"/>
          </a:p>
        </p:txBody>
      </p:sp>
      <p:sp>
        <p:nvSpPr>
          <p:cNvPr id="7" name="Title 4"/>
          <p:cNvSpPr>
            <a:spLocks noGrp="1"/>
          </p:cNvSpPr>
          <p:nvPr/>
        </p:nvSpPr>
        <p:spPr>
          <a:xfrm>
            <a:off x="1442436" y="326425"/>
            <a:ext cx="8229600" cy="6858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sr-Latn-RS" sz="3600" b="1" dirty="0" smtClean="0">
                <a:solidFill>
                  <a:srgbClr val="C00000"/>
                </a:solidFill>
                <a:latin typeface="Calibri" panose="020F0502020204030204" pitchFamily="34" charset="0"/>
                <a:cs typeface="Calibri" panose="020F0502020204030204" pitchFamily="34" charset="0"/>
              </a:rPr>
              <a:t>Serbia and EU</a:t>
            </a:r>
            <a:endParaRPr lang="sr-Latn-RS" sz="3600" b="1" dirty="0">
              <a:solidFill>
                <a:srgbClr val="C00000"/>
              </a:solidFill>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 r="32844"/>
          <a:stretch/>
        </p:blipFill>
        <p:spPr>
          <a:xfrm>
            <a:off x="5763580" y="3727507"/>
            <a:ext cx="5745378" cy="3027011"/>
          </a:xfrm>
          <a:prstGeom prst="rect">
            <a:avLst/>
          </a:prstGeom>
        </p:spPr>
      </p:pic>
      <p:sp>
        <p:nvSpPr>
          <p:cNvPr id="3" name="Right Arrow 2"/>
          <p:cNvSpPr/>
          <p:nvPr/>
        </p:nvSpPr>
        <p:spPr>
          <a:xfrm>
            <a:off x="5035269" y="4870310"/>
            <a:ext cx="576648" cy="263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38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02047" y="1049639"/>
            <a:ext cx="4206339" cy="646456"/>
          </a:xfrm>
          <a:prstGeom prst="roundRect">
            <a:avLst/>
          </a:prstGeom>
          <a:solidFill>
            <a:srgbClr val="FABCBC"/>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Cambria" panose="02040503050406030204" pitchFamily="18" charset="0"/>
              </a:rPr>
              <a:t>INTERREG Cross-border Cooperation </a:t>
            </a:r>
            <a:r>
              <a:rPr lang="en-US" b="1" dirty="0" err="1" smtClean="0">
                <a:solidFill>
                  <a:srgbClr val="FF0000"/>
                </a:solidFill>
                <a:latin typeface="Cambria" panose="02040503050406030204" pitchFamily="18" charset="0"/>
              </a:rPr>
              <a:t>Programmes</a:t>
            </a:r>
            <a:endParaRPr lang="sr-Latn-RS" b="1" dirty="0">
              <a:solidFill>
                <a:srgbClr val="FF0000"/>
              </a:solidFill>
              <a:latin typeface="Cambria" panose="02040503050406030204" pitchFamily="18" charset="0"/>
            </a:endParaRPr>
          </a:p>
        </p:txBody>
      </p:sp>
      <p:sp>
        <p:nvSpPr>
          <p:cNvPr id="12" name="Rounded Rectangle 11"/>
          <p:cNvSpPr/>
          <p:nvPr/>
        </p:nvSpPr>
        <p:spPr>
          <a:xfrm>
            <a:off x="6903892" y="1052373"/>
            <a:ext cx="4275731" cy="643722"/>
          </a:xfrm>
          <a:prstGeom prst="round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6">
                    <a:lumMod val="75000"/>
                  </a:schemeClr>
                </a:solidFill>
                <a:latin typeface="Cambria" panose="02040503050406030204" pitchFamily="18" charset="0"/>
              </a:rPr>
              <a:t>EU </a:t>
            </a:r>
            <a:r>
              <a:rPr lang="en-US" b="1" dirty="0" err="1" smtClean="0">
                <a:solidFill>
                  <a:schemeClr val="accent6">
                    <a:lumMod val="75000"/>
                  </a:schemeClr>
                </a:solidFill>
                <a:latin typeface="Cambria" panose="02040503050406030204" pitchFamily="18" charset="0"/>
              </a:rPr>
              <a:t>Programmes</a:t>
            </a:r>
            <a:endParaRPr lang="sr-Latn-RS" b="1" dirty="0">
              <a:solidFill>
                <a:schemeClr val="accent6">
                  <a:lumMod val="75000"/>
                </a:schemeClr>
              </a:solidFill>
              <a:latin typeface="Cambria" panose="02040503050406030204" pitchFamily="18" charset="0"/>
            </a:endParaRPr>
          </a:p>
        </p:txBody>
      </p:sp>
      <p:sp>
        <p:nvSpPr>
          <p:cNvPr id="15" name="Rounded Rectangle 14"/>
          <p:cNvSpPr/>
          <p:nvPr/>
        </p:nvSpPr>
        <p:spPr>
          <a:xfrm>
            <a:off x="609633" y="2059911"/>
            <a:ext cx="5605349" cy="540327"/>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600" dirty="0">
                <a:solidFill>
                  <a:schemeClr val="tx1"/>
                </a:solidFill>
                <a:latin typeface="Cambria" panose="02040503050406030204" pitchFamily="18" charset="0"/>
                <a:ea typeface="Cambria" panose="02040503050406030204" pitchFamily="18" charset="0"/>
              </a:rPr>
              <a:t>INTERREG IPA </a:t>
            </a:r>
            <a:r>
              <a:rPr lang="en-US" sz="1600" dirty="0">
                <a:solidFill>
                  <a:schemeClr val="tx1"/>
                </a:solidFill>
                <a:latin typeface="Cambria" panose="02040503050406030204" pitchFamily="18" charset="0"/>
                <a:ea typeface="Cambria" panose="02040503050406030204" pitchFamily="18" charset="0"/>
              </a:rPr>
              <a:t>Cross-border Cooperation </a:t>
            </a:r>
            <a:r>
              <a:rPr lang="en-US" sz="1600" dirty="0" err="1" smtClean="0">
                <a:solidFill>
                  <a:schemeClr val="tx1"/>
                </a:solidFill>
                <a:latin typeface="Cambria" panose="02040503050406030204" pitchFamily="18" charset="0"/>
                <a:ea typeface="Cambria" panose="02040503050406030204" pitchFamily="18" charset="0"/>
              </a:rPr>
              <a:t>Programme</a:t>
            </a:r>
            <a:r>
              <a:rPr lang="en-US" sz="1600" dirty="0" smtClean="0">
                <a:solidFill>
                  <a:schemeClr val="tx1"/>
                </a:solidFill>
                <a:latin typeface="Cambria" panose="02040503050406030204" pitchFamily="18" charset="0"/>
                <a:ea typeface="Cambria" panose="02040503050406030204" pitchFamily="18" charset="0"/>
              </a:rPr>
              <a:t> </a:t>
            </a:r>
            <a:r>
              <a:rPr lang="en-US" sz="1600" dirty="0">
                <a:solidFill>
                  <a:schemeClr val="tx1"/>
                </a:solidFill>
                <a:latin typeface="Cambria" panose="02040503050406030204" pitchFamily="18" charset="0"/>
                <a:ea typeface="Cambria" panose="02040503050406030204" pitchFamily="18" charset="0"/>
              </a:rPr>
              <a:t>Hungary-Serbia</a:t>
            </a:r>
            <a:endParaRPr lang="sr-Latn-RS" sz="1600" dirty="0">
              <a:solidFill>
                <a:schemeClr val="tx1"/>
              </a:solidFill>
              <a:latin typeface="Cambria" panose="02040503050406030204" pitchFamily="18" charset="0"/>
              <a:ea typeface="Cambria" panose="02040503050406030204" pitchFamily="18" charset="0"/>
            </a:endParaRPr>
          </a:p>
        </p:txBody>
      </p:sp>
      <p:sp>
        <p:nvSpPr>
          <p:cNvPr id="20" name="Rounded Rectangle 19"/>
          <p:cNvSpPr/>
          <p:nvPr/>
        </p:nvSpPr>
        <p:spPr>
          <a:xfrm>
            <a:off x="609627" y="5545299"/>
            <a:ext cx="5605329" cy="513095"/>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Cambria" panose="02040503050406030204" pitchFamily="18" charset="0"/>
                <a:ea typeface="Cambria" panose="02040503050406030204" pitchFamily="18" charset="0"/>
              </a:rPr>
              <a:t>Danube transnational </a:t>
            </a:r>
            <a:r>
              <a:rPr lang="en-US" sz="1600" dirty="0" err="1">
                <a:solidFill>
                  <a:schemeClr val="tx1"/>
                </a:solidFill>
                <a:latin typeface="Cambria" panose="02040503050406030204" pitchFamily="18" charset="0"/>
                <a:ea typeface="Cambria" panose="02040503050406030204" pitchFamily="18" charset="0"/>
              </a:rPr>
              <a:t>programme</a:t>
            </a:r>
            <a:endParaRPr lang="sr-Latn-RS" sz="1600" b="1" dirty="0">
              <a:solidFill>
                <a:schemeClr val="tx1"/>
              </a:solidFill>
              <a:latin typeface="Cambria" panose="02040503050406030204" pitchFamily="18" charset="0"/>
              <a:ea typeface="Cambria" panose="02040503050406030204" pitchFamily="18" charset="0"/>
            </a:endParaRPr>
          </a:p>
        </p:txBody>
      </p:sp>
      <p:sp>
        <p:nvSpPr>
          <p:cNvPr id="24" name="Rounded Rectangle 23"/>
          <p:cNvSpPr/>
          <p:nvPr/>
        </p:nvSpPr>
        <p:spPr>
          <a:xfrm>
            <a:off x="6903897" y="2069541"/>
            <a:ext cx="4275731" cy="540327"/>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600" dirty="0" smtClean="0">
                <a:solidFill>
                  <a:schemeClr val="tx1"/>
                </a:solidFill>
                <a:latin typeface="Cambria" panose="02040503050406030204" pitchFamily="18" charset="0"/>
              </a:rPr>
              <a:t>Erasmus +</a:t>
            </a:r>
            <a:endParaRPr lang="sr-Latn-RS" sz="1600" dirty="0">
              <a:solidFill>
                <a:schemeClr val="tx1"/>
              </a:solidFill>
              <a:latin typeface="Cambria" panose="02040503050406030204" pitchFamily="18" charset="0"/>
            </a:endParaRPr>
          </a:p>
        </p:txBody>
      </p:sp>
      <p:sp>
        <p:nvSpPr>
          <p:cNvPr id="27" name="Rounded Rectangle 26"/>
          <p:cNvSpPr/>
          <p:nvPr/>
        </p:nvSpPr>
        <p:spPr>
          <a:xfrm>
            <a:off x="609633" y="2609868"/>
            <a:ext cx="5605340" cy="540327"/>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600" dirty="0">
                <a:solidFill>
                  <a:schemeClr val="tx1"/>
                </a:solidFill>
                <a:latin typeface="Cambria" panose="02040503050406030204" pitchFamily="18" charset="0"/>
                <a:ea typeface="Cambria" panose="02040503050406030204" pitchFamily="18" charset="0"/>
              </a:rPr>
              <a:t>INTERREG IPA </a:t>
            </a:r>
            <a:r>
              <a:rPr lang="en-US" sz="1600" dirty="0">
                <a:solidFill>
                  <a:schemeClr val="tx1"/>
                </a:solidFill>
                <a:latin typeface="Cambria" panose="02040503050406030204" pitchFamily="18" charset="0"/>
                <a:ea typeface="Cambria" panose="02040503050406030204" pitchFamily="18" charset="0"/>
              </a:rPr>
              <a:t>Cross-border Cooperation </a:t>
            </a:r>
            <a:r>
              <a:rPr lang="en-US" sz="1600" dirty="0" err="1">
                <a:solidFill>
                  <a:schemeClr val="tx1"/>
                </a:solidFill>
                <a:latin typeface="Cambria" panose="02040503050406030204" pitchFamily="18" charset="0"/>
                <a:ea typeface="Cambria" panose="02040503050406030204" pitchFamily="18" charset="0"/>
              </a:rPr>
              <a:t>Programme</a:t>
            </a:r>
            <a:r>
              <a:rPr lang="en-US" sz="1600" dirty="0">
                <a:solidFill>
                  <a:schemeClr val="tx1"/>
                </a:solidFill>
                <a:latin typeface="Cambria" panose="02040503050406030204" pitchFamily="18" charset="0"/>
                <a:ea typeface="Cambria" panose="02040503050406030204" pitchFamily="18" charset="0"/>
              </a:rPr>
              <a:t> </a:t>
            </a:r>
            <a:r>
              <a:rPr lang="en-US" sz="1600" dirty="0" smtClean="0">
                <a:solidFill>
                  <a:schemeClr val="tx1"/>
                </a:solidFill>
                <a:latin typeface="Cambria" panose="02040503050406030204" pitchFamily="18" charset="0"/>
                <a:ea typeface="Cambria" panose="02040503050406030204" pitchFamily="18" charset="0"/>
              </a:rPr>
              <a:t>Bulgaria-Serbia</a:t>
            </a:r>
            <a:endParaRPr lang="sr-Latn-RS" sz="1600" dirty="0">
              <a:solidFill>
                <a:schemeClr val="tx1"/>
              </a:solidFill>
              <a:latin typeface="Cambria" panose="02040503050406030204" pitchFamily="18" charset="0"/>
              <a:ea typeface="Cambria" panose="02040503050406030204" pitchFamily="18" charset="0"/>
            </a:endParaRPr>
          </a:p>
        </p:txBody>
      </p:sp>
      <p:sp>
        <p:nvSpPr>
          <p:cNvPr id="29" name="Rounded Rectangle 28"/>
          <p:cNvSpPr/>
          <p:nvPr/>
        </p:nvSpPr>
        <p:spPr>
          <a:xfrm>
            <a:off x="609627" y="3150195"/>
            <a:ext cx="5605346" cy="540327"/>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600" dirty="0">
                <a:solidFill>
                  <a:schemeClr val="tx1"/>
                </a:solidFill>
                <a:latin typeface="Cambria" panose="02040503050406030204" pitchFamily="18" charset="0"/>
                <a:ea typeface="Cambria" panose="02040503050406030204" pitchFamily="18" charset="0"/>
              </a:rPr>
              <a:t>INTERREG IPA </a:t>
            </a:r>
            <a:r>
              <a:rPr lang="en-US" sz="1600" dirty="0">
                <a:solidFill>
                  <a:schemeClr val="tx1"/>
                </a:solidFill>
                <a:latin typeface="Cambria" panose="02040503050406030204" pitchFamily="18" charset="0"/>
                <a:ea typeface="Cambria" panose="02040503050406030204" pitchFamily="18" charset="0"/>
              </a:rPr>
              <a:t>Cross-border Cooperation </a:t>
            </a:r>
            <a:r>
              <a:rPr lang="en-US" sz="1600" dirty="0" err="1">
                <a:solidFill>
                  <a:schemeClr val="tx1"/>
                </a:solidFill>
                <a:latin typeface="Cambria" panose="02040503050406030204" pitchFamily="18" charset="0"/>
                <a:ea typeface="Cambria" panose="02040503050406030204" pitchFamily="18" charset="0"/>
              </a:rPr>
              <a:t>Programme</a:t>
            </a:r>
            <a:r>
              <a:rPr lang="en-US" sz="1600" dirty="0">
                <a:solidFill>
                  <a:schemeClr val="tx1"/>
                </a:solidFill>
                <a:latin typeface="Cambria" panose="02040503050406030204" pitchFamily="18" charset="0"/>
                <a:ea typeface="Cambria" panose="02040503050406030204" pitchFamily="18" charset="0"/>
              </a:rPr>
              <a:t> Romania</a:t>
            </a:r>
            <a:r>
              <a:rPr lang="en-US" sz="1600" dirty="0" smtClean="0">
                <a:solidFill>
                  <a:schemeClr val="tx1"/>
                </a:solidFill>
                <a:latin typeface="Cambria" panose="02040503050406030204" pitchFamily="18" charset="0"/>
                <a:ea typeface="Cambria" panose="02040503050406030204" pitchFamily="18" charset="0"/>
              </a:rPr>
              <a:t>-Serbia</a:t>
            </a:r>
            <a:endParaRPr lang="sr-Latn-RS" sz="1600" dirty="0">
              <a:solidFill>
                <a:schemeClr val="tx1"/>
              </a:solidFill>
              <a:latin typeface="Cambria" panose="02040503050406030204" pitchFamily="18" charset="0"/>
              <a:ea typeface="Cambria" panose="02040503050406030204" pitchFamily="18" charset="0"/>
            </a:endParaRPr>
          </a:p>
        </p:txBody>
      </p:sp>
      <p:sp>
        <p:nvSpPr>
          <p:cNvPr id="32" name="Rounded Rectangle 31"/>
          <p:cNvSpPr/>
          <p:nvPr/>
        </p:nvSpPr>
        <p:spPr>
          <a:xfrm>
            <a:off x="609645" y="3690521"/>
            <a:ext cx="5605337" cy="540327"/>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600" dirty="0">
                <a:solidFill>
                  <a:schemeClr val="tx1"/>
                </a:solidFill>
                <a:latin typeface="Cambria" panose="02040503050406030204" pitchFamily="18" charset="0"/>
                <a:ea typeface="Cambria" panose="02040503050406030204" pitchFamily="18" charset="0"/>
              </a:rPr>
              <a:t>INTERREG IPA </a:t>
            </a:r>
            <a:r>
              <a:rPr lang="en-US" sz="1600" dirty="0">
                <a:solidFill>
                  <a:schemeClr val="tx1"/>
                </a:solidFill>
                <a:latin typeface="Cambria" panose="02040503050406030204" pitchFamily="18" charset="0"/>
                <a:ea typeface="Cambria" panose="02040503050406030204" pitchFamily="18" charset="0"/>
              </a:rPr>
              <a:t>Cross-border Cooperation </a:t>
            </a:r>
            <a:r>
              <a:rPr lang="en-US" sz="1600" dirty="0" err="1">
                <a:solidFill>
                  <a:schemeClr val="tx1"/>
                </a:solidFill>
                <a:latin typeface="Cambria" panose="02040503050406030204" pitchFamily="18" charset="0"/>
                <a:ea typeface="Cambria" panose="02040503050406030204" pitchFamily="18" charset="0"/>
              </a:rPr>
              <a:t>Programme</a:t>
            </a:r>
            <a:r>
              <a:rPr lang="en-US" sz="1600" dirty="0">
                <a:solidFill>
                  <a:schemeClr val="tx1"/>
                </a:solidFill>
                <a:latin typeface="Cambria" panose="02040503050406030204" pitchFamily="18" charset="0"/>
                <a:ea typeface="Cambria" panose="02040503050406030204" pitchFamily="18" charset="0"/>
              </a:rPr>
              <a:t> </a:t>
            </a:r>
            <a:r>
              <a:rPr lang="en-US" sz="1600" dirty="0" smtClean="0">
                <a:solidFill>
                  <a:schemeClr val="tx1"/>
                </a:solidFill>
                <a:latin typeface="Cambria" panose="02040503050406030204" pitchFamily="18" charset="0"/>
                <a:ea typeface="Cambria" panose="02040503050406030204" pitchFamily="18" charset="0"/>
              </a:rPr>
              <a:t>Croatia-Serbia</a:t>
            </a:r>
            <a:endParaRPr lang="sr-Latn-RS" sz="1600" dirty="0">
              <a:solidFill>
                <a:schemeClr val="tx1"/>
              </a:solidFill>
              <a:latin typeface="Cambria" panose="02040503050406030204" pitchFamily="18" charset="0"/>
              <a:ea typeface="Cambria" panose="02040503050406030204" pitchFamily="18" charset="0"/>
            </a:endParaRPr>
          </a:p>
        </p:txBody>
      </p:sp>
      <p:sp>
        <p:nvSpPr>
          <p:cNvPr id="33" name="Rounded Rectangle 32"/>
          <p:cNvSpPr/>
          <p:nvPr/>
        </p:nvSpPr>
        <p:spPr>
          <a:xfrm>
            <a:off x="609645" y="4230848"/>
            <a:ext cx="5605340" cy="540327"/>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600" dirty="0">
                <a:solidFill>
                  <a:schemeClr val="tx1"/>
                </a:solidFill>
                <a:latin typeface="Cambria" panose="02040503050406030204" pitchFamily="18" charset="0"/>
                <a:ea typeface="Cambria" panose="02040503050406030204" pitchFamily="18" charset="0"/>
              </a:rPr>
              <a:t>INTERREG IPA </a:t>
            </a:r>
            <a:r>
              <a:rPr lang="en-US" sz="1600" dirty="0">
                <a:solidFill>
                  <a:schemeClr val="tx1"/>
                </a:solidFill>
                <a:latin typeface="Cambria" panose="02040503050406030204" pitchFamily="18" charset="0"/>
                <a:ea typeface="Cambria" panose="02040503050406030204" pitchFamily="18" charset="0"/>
              </a:rPr>
              <a:t>Cross-border Cooperation </a:t>
            </a:r>
            <a:r>
              <a:rPr lang="en-US" sz="1600" dirty="0" err="1">
                <a:solidFill>
                  <a:schemeClr val="tx1"/>
                </a:solidFill>
                <a:latin typeface="Cambria" panose="02040503050406030204" pitchFamily="18" charset="0"/>
                <a:ea typeface="Cambria" panose="02040503050406030204" pitchFamily="18" charset="0"/>
              </a:rPr>
              <a:t>Programme</a:t>
            </a:r>
            <a:r>
              <a:rPr lang="en-US" sz="1600" dirty="0">
                <a:solidFill>
                  <a:schemeClr val="tx1"/>
                </a:solidFill>
                <a:latin typeface="Cambria" panose="02040503050406030204" pitchFamily="18" charset="0"/>
                <a:ea typeface="Cambria" panose="02040503050406030204" pitchFamily="18" charset="0"/>
              </a:rPr>
              <a:t> Serbia-Bosnia and Herzegovina</a:t>
            </a:r>
            <a:endParaRPr lang="sr-Latn-RS" sz="1600" dirty="0">
              <a:solidFill>
                <a:schemeClr val="tx1"/>
              </a:solidFill>
              <a:latin typeface="Cambria" panose="02040503050406030204" pitchFamily="18" charset="0"/>
              <a:ea typeface="Cambria" panose="02040503050406030204" pitchFamily="18" charset="0"/>
            </a:endParaRPr>
          </a:p>
        </p:txBody>
      </p:sp>
      <p:sp>
        <p:nvSpPr>
          <p:cNvPr id="35" name="Rounded Rectangle 34"/>
          <p:cNvSpPr/>
          <p:nvPr/>
        </p:nvSpPr>
        <p:spPr>
          <a:xfrm>
            <a:off x="609645" y="4771175"/>
            <a:ext cx="5605346" cy="540327"/>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600" dirty="0">
                <a:solidFill>
                  <a:schemeClr val="tx1"/>
                </a:solidFill>
                <a:latin typeface="Cambria" panose="02040503050406030204" pitchFamily="18" charset="0"/>
                <a:ea typeface="Cambria" panose="02040503050406030204" pitchFamily="18" charset="0"/>
              </a:rPr>
              <a:t>INTERREG IPA </a:t>
            </a:r>
            <a:r>
              <a:rPr lang="en-US" sz="1600" dirty="0">
                <a:solidFill>
                  <a:schemeClr val="tx1"/>
                </a:solidFill>
                <a:latin typeface="Cambria" panose="02040503050406030204" pitchFamily="18" charset="0"/>
                <a:ea typeface="Cambria" panose="02040503050406030204" pitchFamily="18" charset="0"/>
              </a:rPr>
              <a:t>Cross-border Cooperation </a:t>
            </a:r>
            <a:r>
              <a:rPr lang="en-US" sz="1600" dirty="0" err="1">
                <a:solidFill>
                  <a:schemeClr val="tx1"/>
                </a:solidFill>
                <a:latin typeface="Cambria" panose="02040503050406030204" pitchFamily="18" charset="0"/>
                <a:ea typeface="Cambria" panose="02040503050406030204" pitchFamily="18" charset="0"/>
              </a:rPr>
              <a:t>Programme</a:t>
            </a:r>
            <a:r>
              <a:rPr lang="en-US" sz="1600" dirty="0">
                <a:solidFill>
                  <a:schemeClr val="tx1"/>
                </a:solidFill>
                <a:latin typeface="Cambria" panose="02040503050406030204" pitchFamily="18" charset="0"/>
                <a:ea typeface="Cambria" panose="02040503050406030204" pitchFamily="18" charset="0"/>
              </a:rPr>
              <a:t> </a:t>
            </a:r>
            <a:r>
              <a:rPr lang="en-US" sz="1600" dirty="0" smtClean="0">
                <a:solidFill>
                  <a:schemeClr val="tx1"/>
                </a:solidFill>
                <a:latin typeface="Cambria" panose="02040503050406030204" pitchFamily="18" charset="0"/>
                <a:ea typeface="Cambria" panose="02040503050406030204" pitchFamily="18" charset="0"/>
              </a:rPr>
              <a:t>Serbia-Montenegro</a:t>
            </a:r>
            <a:endParaRPr lang="sr-Latn-RS" sz="1600" dirty="0">
              <a:solidFill>
                <a:schemeClr val="tx1"/>
              </a:solidFill>
              <a:latin typeface="Cambria" panose="02040503050406030204" pitchFamily="18" charset="0"/>
              <a:ea typeface="Cambria" panose="02040503050406030204" pitchFamily="18" charset="0"/>
            </a:endParaRPr>
          </a:p>
        </p:txBody>
      </p:sp>
      <p:sp>
        <p:nvSpPr>
          <p:cNvPr id="36" name="Rounded Rectangle 35"/>
          <p:cNvSpPr/>
          <p:nvPr/>
        </p:nvSpPr>
        <p:spPr>
          <a:xfrm>
            <a:off x="609611" y="6058394"/>
            <a:ext cx="5605345" cy="513095"/>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Cambria" panose="02040503050406030204" pitchFamily="18" charset="0"/>
                <a:ea typeface="Cambria" panose="02040503050406030204" pitchFamily="18" charset="0"/>
              </a:rPr>
              <a:t>Adriatic-Ionian transnational </a:t>
            </a:r>
            <a:r>
              <a:rPr lang="en-US" sz="1600" dirty="0" err="1" smtClean="0">
                <a:solidFill>
                  <a:schemeClr val="tx1"/>
                </a:solidFill>
                <a:latin typeface="Cambria" panose="02040503050406030204" pitchFamily="18" charset="0"/>
                <a:ea typeface="Cambria" panose="02040503050406030204" pitchFamily="18" charset="0"/>
              </a:rPr>
              <a:t>programme</a:t>
            </a:r>
            <a:r>
              <a:rPr lang="en-US" sz="1600" dirty="0" smtClean="0">
                <a:solidFill>
                  <a:schemeClr val="tx1"/>
                </a:solidFill>
                <a:latin typeface="Cambria" panose="02040503050406030204" pitchFamily="18" charset="0"/>
                <a:ea typeface="Cambria" panose="02040503050406030204" pitchFamily="18" charset="0"/>
              </a:rPr>
              <a:t> </a:t>
            </a:r>
            <a:r>
              <a:rPr lang="sr-Latn-RS" sz="1600" dirty="0" smtClean="0">
                <a:solidFill>
                  <a:schemeClr val="tx1"/>
                </a:solidFill>
                <a:latin typeface="Cambria" panose="02040503050406030204" pitchFamily="18" charset="0"/>
                <a:ea typeface="Cambria" panose="02040503050406030204" pitchFamily="18" charset="0"/>
              </a:rPr>
              <a:t>(ADRION)</a:t>
            </a:r>
            <a:endParaRPr lang="sr-Latn-RS" sz="1600" dirty="0">
              <a:solidFill>
                <a:schemeClr val="tx1"/>
              </a:solidFill>
              <a:latin typeface="Cambria" panose="02040503050406030204" pitchFamily="18" charset="0"/>
              <a:ea typeface="Cambria" panose="02040503050406030204" pitchFamily="18" charset="0"/>
            </a:endParaRPr>
          </a:p>
        </p:txBody>
      </p:sp>
      <p:sp>
        <p:nvSpPr>
          <p:cNvPr id="38" name="Rounded Rectangle 37"/>
          <p:cNvSpPr/>
          <p:nvPr/>
        </p:nvSpPr>
        <p:spPr>
          <a:xfrm>
            <a:off x="6903898" y="2740495"/>
            <a:ext cx="4275731" cy="540327"/>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latin typeface="Cambria" panose="02040503050406030204" pitchFamily="18" charset="0"/>
              </a:rPr>
              <a:t>Creative Europe</a:t>
            </a:r>
            <a:endParaRPr lang="sr-Latn-RS" sz="1600" dirty="0">
              <a:solidFill>
                <a:schemeClr val="tx1"/>
              </a:solidFill>
              <a:latin typeface="Cambria" panose="02040503050406030204" pitchFamily="18" charset="0"/>
            </a:endParaRPr>
          </a:p>
        </p:txBody>
      </p:sp>
      <p:sp>
        <p:nvSpPr>
          <p:cNvPr id="39" name="Rounded Rectangle 38"/>
          <p:cNvSpPr/>
          <p:nvPr/>
        </p:nvSpPr>
        <p:spPr>
          <a:xfrm>
            <a:off x="6903896" y="3420358"/>
            <a:ext cx="4275731" cy="540327"/>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latin typeface="Cambria" panose="02040503050406030204" pitchFamily="18" charset="0"/>
              </a:rPr>
              <a:t>Europe for citizens</a:t>
            </a:r>
            <a:endParaRPr lang="sr-Latn-RS" sz="1600" dirty="0">
              <a:solidFill>
                <a:schemeClr val="tx1"/>
              </a:solidFill>
              <a:latin typeface="Cambria" panose="02040503050406030204" pitchFamily="18" charset="0"/>
            </a:endParaRPr>
          </a:p>
        </p:txBody>
      </p:sp>
      <p:sp>
        <p:nvSpPr>
          <p:cNvPr id="40" name="Rounded Rectangle 39"/>
          <p:cNvSpPr/>
          <p:nvPr/>
        </p:nvSpPr>
        <p:spPr>
          <a:xfrm>
            <a:off x="6903895" y="4091312"/>
            <a:ext cx="4275731" cy="540327"/>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600" dirty="0" smtClean="0">
                <a:solidFill>
                  <a:schemeClr val="tx1"/>
                </a:solidFill>
                <a:latin typeface="Cambria" panose="02040503050406030204" pitchFamily="18" charset="0"/>
              </a:rPr>
              <a:t>Horizont 2020</a:t>
            </a:r>
            <a:endParaRPr lang="sr-Latn-RS" sz="1600" dirty="0">
              <a:solidFill>
                <a:schemeClr val="tx1"/>
              </a:solidFill>
              <a:latin typeface="Cambria" panose="02040503050406030204" pitchFamily="18" charset="0"/>
            </a:endParaRPr>
          </a:p>
        </p:txBody>
      </p:sp>
      <p:sp>
        <p:nvSpPr>
          <p:cNvPr id="41" name="Rounded Rectangle 40"/>
          <p:cNvSpPr/>
          <p:nvPr/>
        </p:nvSpPr>
        <p:spPr>
          <a:xfrm>
            <a:off x="6903894" y="4744301"/>
            <a:ext cx="4275731" cy="540327"/>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Cambria" panose="02040503050406030204" pitchFamily="18" charset="0"/>
              </a:rPr>
              <a:t>C</a:t>
            </a:r>
            <a:r>
              <a:rPr lang="sr-Latn-RS" sz="1600" dirty="0" smtClean="0">
                <a:solidFill>
                  <a:schemeClr val="tx1"/>
                </a:solidFill>
                <a:latin typeface="Cambria" panose="02040503050406030204" pitchFamily="18" charset="0"/>
              </a:rPr>
              <a:t>OSME</a:t>
            </a:r>
            <a:endParaRPr lang="sr-Latn-RS" sz="1600" dirty="0">
              <a:solidFill>
                <a:schemeClr val="tx1"/>
              </a:solidFill>
              <a:latin typeface="Cambria" panose="02040503050406030204" pitchFamily="18" charset="0"/>
            </a:endParaRPr>
          </a:p>
        </p:txBody>
      </p:sp>
      <p:sp>
        <p:nvSpPr>
          <p:cNvPr id="44" name="Rounded Rectangle 43"/>
          <p:cNvSpPr/>
          <p:nvPr/>
        </p:nvSpPr>
        <p:spPr>
          <a:xfrm>
            <a:off x="6903898" y="5445364"/>
            <a:ext cx="4275731" cy="540327"/>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Cambria" panose="02040503050406030204" pitchFamily="18" charset="0"/>
                <a:ea typeface="Cambria" panose="02040503050406030204" pitchFamily="18" charset="0"/>
              </a:rPr>
              <a:t>The Employment and Social Innovation</a:t>
            </a:r>
            <a:r>
              <a:rPr lang="sr-Latn-RS" sz="1600" dirty="0" smtClean="0">
                <a:solidFill>
                  <a:schemeClr val="tx1"/>
                </a:solidFill>
                <a:latin typeface="Cambria" panose="02040503050406030204" pitchFamily="18" charset="0"/>
                <a:ea typeface="Cambria" panose="02040503050406030204" pitchFamily="18" charset="0"/>
              </a:rPr>
              <a:t>(EaSi)</a:t>
            </a:r>
            <a:endParaRPr lang="sr-Latn-RS" sz="1600" dirty="0">
              <a:solidFill>
                <a:schemeClr val="tx1"/>
              </a:solidFill>
              <a:latin typeface="Cambria" panose="02040503050406030204" pitchFamily="18" charset="0"/>
              <a:ea typeface="Cambria" panose="02040503050406030204" pitchFamily="18" charset="0"/>
            </a:endParaRPr>
          </a:p>
        </p:txBody>
      </p:sp>
      <p:sp>
        <p:nvSpPr>
          <p:cNvPr id="45" name="Rounded Rectangle 44"/>
          <p:cNvSpPr/>
          <p:nvPr/>
        </p:nvSpPr>
        <p:spPr>
          <a:xfrm>
            <a:off x="6903893" y="6146427"/>
            <a:ext cx="4275731" cy="540327"/>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latin typeface="Cambria" panose="02040503050406030204" pitchFamily="18" charset="0"/>
              </a:rPr>
              <a:t>European Health </a:t>
            </a:r>
            <a:r>
              <a:rPr lang="en-US" sz="1600" dirty="0" err="1" smtClean="0">
                <a:solidFill>
                  <a:schemeClr val="tx1"/>
                </a:solidFill>
                <a:latin typeface="Cambria" panose="02040503050406030204" pitchFamily="18" charset="0"/>
              </a:rPr>
              <a:t>Programme</a:t>
            </a:r>
            <a:endParaRPr lang="sr-Latn-RS" sz="1600" dirty="0">
              <a:solidFill>
                <a:schemeClr val="tx1"/>
              </a:solidFill>
              <a:latin typeface="Cambria" panose="02040503050406030204" pitchFamily="18" charset="0"/>
            </a:endParaRPr>
          </a:p>
        </p:txBody>
      </p:sp>
      <p:sp>
        <p:nvSpPr>
          <p:cNvPr id="19" name="Title 4"/>
          <p:cNvSpPr>
            <a:spLocks noGrp="1"/>
          </p:cNvSpPr>
          <p:nvPr/>
        </p:nvSpPr>
        <p:spPr>
          <a:xfrm>
            <a:off x="2307408" y="57065"/>
            <a:ext cx="8229600" cy="6858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indent="0" fontAlgn="base"/>
            <a:r>
              <a:rPr lang="en-US" sz="2800" b="1" cap="all" dirty="0" smtClean="0"/>
              <a:t>EU </a:t>
            </a:r>
            <a:r>
              <a:rPr lang="en-US" sz="2800" b="1" cap="all" dirty="0" err="1" smtClean="0"/>
              <a:t>PROGRAMme</a:t>
            </a:r>
            <a:r>
              <a:rPr lang="en-US" sz="2800" b="1" cap="all" dirty="0" smtClean="0"/>
              <a:t> PERIOD</a:t>
            </a:r>
            <a:r>
              <a:rPr lang="sr-Latn-RS" sz="2800" b="1" cap="all" dirty="0" smtClean="0"/>
              <a:t> </a:t>
            </a:r>
            <a:r>
              <a:rPr lang="en-US" sz="2800" b="1" cap="all" dirty="0" smtClean="0"/>
              <a:t>2021-2027 </a:t>
            </a:r>
            <a:endParaRPr lang="en-US" sz="2800" b="1" cap="all" dirty="0"/>
          </a:p>
        </p:txBody>
      </p:sp>
    </p:spTree>
    <p:extLst>
      <p:ext uri="{BB962C8B-B14F-4D97-AF65-F5344CB8AC3E}">
        <p14:creationId xmlns:p14="http://schemas.microsoft.com/office/powerpoint/2010/main" val="2548488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 xmlns:a16="http://schemas.microsoft.com/office/drawing/2014/main"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35" name="Content Placeholder 34" descr="Open Book">
            <a:extLst>
              <a:ext uri="{FF2B5EF4-FFF2-40B4-BE49-F238E27FC236}">
                <a16:creationId xmlns=""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901244" y="1702262"/>
            <a:ext cx="548640" cy="548640"/>
          </a:xfrm>
        </p:spPr>
      </p:pic>
      <p:sp>
        <p:nvSpPr>
          <p:cNvPr id="23" name="Text Placeholder 22" descr="content block 1">
            <a:extLst>
              <a:ext uri="{FF2B5EF4-FFF2-40B4-BE49-F238E27FC236}">
                <a16:creationId xmlns="" xmlns:a16="http://schemas.microsoft.com/office/drawing/2014/main" id="{B88939B0-5B9A-4423-AFD1-CF6B22268795}"/>
              </a:ext>
            </a:extLst>
          </p:cNvPr>
          <p:cNvSpPr>
            <a:spLocks noGrp="1"/>
          </p:cNvSpPr>
          <p:nvPr>
            <p:ph type="body" sz="quarter" idx="11"/>
          </p:nvPr>
        </p:nvSpPr>
        <p:spPr>
          <a:xfrm>
            <a:off x="463253" y="2388290"/>
            <a:ext cx="6258823" cy="4469710"/>
          </a:xfrm>
        </p:spPr>
        <p:txBody>
          <a:bodyPr/>
          <a:lstStyle/>
          <a:p>
            <a:pPr algn="ctr" fontAlgn="base"/>
            <a:r>
              <a:rPr lang="en-US" sz="1800" b="1" dirty="0">
                <a:latin typeface="Calibri" panose="020F0502020204030204" pitchFamily="34" charset="0"/>
                <a:cs typeface="Calibri" panose="020F0502020204030204" pitchFamily="34" charset="0"/>
              </a:rPr>
              <a:t>Programs in which youth from Serbia can participate</a:t>
            </a:r>
            <a:endParaRPr lang="sr-Latn-RS" sz="1800" b="1" dirty="0">
              <a:latin typeface="Calibri" panose="020F0502020204030204" pitchFamily="34" charset="0"/>
              <a:cs typeface="Calibri" panose="020F0502020204030204" pitchFamily="34" charset="0"/>
            </a:endParaRPr>
          </a:p>
          <a:p>
            <a:pPr algn="just" fontAlgn="base"/>
            <a:endParaRPr lang="en-US" sz="1800" b="1" cap="all" dirty="0">
              <a:latin typeface="Calibri" panose="020F0502020204030204" pitchFamily="34" charset="0"/>
              <a:cs typeface="Calibri" panose="020F0502020204030204" pitchFamily="34" charset="0"/>
            </a:endParaRPr>
          </a:p>
          <a:p>
            <a:pPr algn="just" fontAlgn="base"/>
            <a:r>
              <a:rPr lang="en-US" sz="1800" b="1" dirty="0">
                <a:latin typeface="Calibri" panose="020F0502020204030204" pitchFamily="34" charset="0"/>
                <a:cs typeface="Calibri" panose="020F0502020204030204" pitchFamily="34" charset="0"/>
              </a:rPr>
              <a:t>Various EU </a:t>
            </a:r>
            <a:r>
              <a:rPr lang="sr-Latn-RS" sz="1800" b="1" dirty="0" err="1" smtClean="0">
                <a:latin typeface="Calibri" panose="020F0502020204030204" pitchFamily="34" charset="0"/>
                <a:cs typeface="Calibri" panose="020F0502020204030204" pitchFamily="34" charset="0"/>
              </a:rPr>
              <a:t>P</a:t>
            </a:r>
            <a:r>
              <a:rPr lang="en-US" sz="1800" b="1" dirty="0" err="1" smtClean="0">
                <a:latin typeface="Calibri" panose="020F0502020204030204" pitchFamily="34" charset="0"/>
                <a:cs typeface="Calibri" panose="020F0502020204030204" pitchFamily="34" charset="0"/>
              </a:rPr>
              <a:t>rogrammes</a:t>
            </a:r>
            <a:r>
              <a:rPr lang="en-US" sz="1800" b="1" dirty="0" smtClean="0">
                <a:latin typeface="Calibri" panose="020F0502020204030204" pitchFamily="34" charset="0"/>
                <a:cs typeface="Calibri" panose="020F0502020204030204" pitchFamily="34" charset="0"/>
              </a:rPr>
              <a:t> </a:t>
            </a:r>
            <a:r>
              <a:rPr lang="en-US" sz="1800" b="1" dirty="0">
                <a:latin typeface="Calibri" panose="020F0502020204030204" pitchFamily="34" charset="0"/>
                <a:cs typeface="Calibri" panose="020F0502020204030204" pitchFamily="34" charset="0"/>
              </a:rPr>
              <a:t>have </a:t>
            </a:r>
            <a:r>
              <a:rPr lang="sr-Latn-RS" sz="1800" b="1" dirty="0" smtClean="0">
                <a:latin typeface="Calibri" panose="020F0502020204030204" pitchFamily="34" charset="0"/>
                <a:cs typeface="Calibri" panose="020F0502020204030204" pitchFamily="34" charset="0"/>
              </a:rPr>
              <a:t>direct or indirect focus on</a:t>
            </a:r>
            <a:r>
              <a:rPr lang="en-US" sz="1800" b="1" dirty="0" smtClean="0">
                <a:latin typeface="Calibri" panose="020F0502020204030204" pitchFamily="34" charset="0"/>
                <a:cs typeface="Calibri" panose="020F0502020204030204" pitchFamily="34" charset="0"/>
              </a:rPr>
              <a:t> </a:t>
            </a:r>
            <a:r>
              <a:rPr lang="en-US" sz="1800" b="1" dirty="0">
                <a:latin typeface="Calibri" panose="020F0502020204030204" pitchFamily="34" charset="0"/>
                <a:cs typeface="Calibri" panose="020F0502020204030204" pitchFamily="34" charset="0"/>
              </a:rPr>
              <a:t>young </a:t>
            </a:r>
            <a:r>
              <a:rPr lang="en-US" sz="1800" b="1" dirty="0" smtClean="0">
                <a:latin typeface="Calibri" panose="020F0502020204030204" pitchFamily="34" charset="0"/>
                <a:cs typeface="Calibri" panose="020F0502020204030204" pitchFamily="34" charset="0"/>
              </a:rPr>
              <a:t>people</a:t>
            </a:r>
            <a:r>
              <a:rPr lang="sr-Latn-RS" sz="1800" b="1" dirty="0" smtClean="0">
                <a:latin typeface="Calibri" panose="020F0502020204030204" pitchFamily="34" charset="0"/>
                <a:cs typeface="Calibri" panose="020F0502020204030204" pitchFamily="34" charset="0"/>
              </a:rPr>
              <a:t>. </a:t>
            </a:r>
            <a:r>
              <a:rPr lang="en-US" sz="1800" b="1" dirty="0" smtClean="0">
                <a:latin typeface="Calibri" panose="020F0502020204030204" pitchFamily="34" charset="0"/>
                <a:cs typeface="Calibri" panose="020F0502020204030204" pitchFamily="34" charset="0"/>
              </a:rPr>
              <a:t>It </a:t>
            </a:r>
            <a:r>
              <a:rPr lang="en-US" sz="1800" b="1" dirty="0">
                <a:latin typeface="Calibri" panose="020F0502020204030204" pitchFamily="34" charset="0"/>
                <a:cs typeface="Calibri" panose="020F0502020204030204" pitchFamily="34" charset="0"/>
              </a:rPr>
              <a:t>is necessary for governments and people in positions of power to listen the needs of young people in order to tackle all challenges in best way possible</a:t>
            </a:r>
            <a:r>
              <a:rPr lang="en-US" sz="1800" b="1" dirty="0" smtClean="0">
                <a:latin typeface="Calibri" panose="020F0502020204030204" pitchFamily="34" charset="0"/>
                <a:cs typeface="Calibri" panose="020F0502020204030204" pitchFamily="34" charset="0"/>
              </a:rPr>
              <a:t>.</a:t>
            </a:r>
            <a:endParaRPr lang="sr-Latn-RS" sz="1800" b="1" dirty="0" smtClean="0">
              <a:latin typeface="Calibri" panose="020F0502020204030204" pitchFamily="34" charset="0"/>
              <a:cs typeface="Calibri" panose="020F0502020204030204" pitchFamily="34" charset="0"/>
            </a:endParaRPr>
          </a:p>
          <a:p>
            <a:pPr algn="just" fontAlgn="base"/>
            <a:endParaRPr lang="sr-Latn-RS" sz="1800" b="1" dirty="0" smtClean="0">
              <a:latin typeface="Calibri" panose="020F0502020204030204" pitchFamily="34" charset="0"/>
              <a:cs typeface="Calibri" panose="020F0502020204030204" pitchFamily="34" charset="0"/>
            </a:endParaRPr>
          </a:p>
          <a:p>
            <a:pPr algn="ctr"/>
            <a:r>
              <a:rPr lang="en-US" sz="1800" b="1" dirty="0" smtClean="0">
                <a:solidFill>
                  <a:srgbClr val="002060"/>
                </a:solidFill>
              </a:rPr>
              <a:t>ERASMUS</a:t>
            </a:r>
            <a:r>
              <a:rPr lang="en-US" sz="1800" b="1" dirty="0">
                <a:solidFill>
                  <a:srgbClr val="002060"/>
                </a:solidFill>
              </a:rPr>
              <a:t>+ </a:t>
            </a:r>
            <a:endParaRPr lang="sr-Latn-RS" sz="1800" b="1" dirty="0">
              <a:solidFill>
                <a:srgbClr val="002060"/>
              </a:solidFill>
            </a:endParaRPr>
          </a:p>
          <a:p>
            <a:pPr algn="ctr"/>
            <a:r>
              <a:rPr lang="en-US" sz="1800" b="1" dirty="0">
                <a:solidFill>
                  <a:srgbClr val="002060"/>
                </a:solidFill>
              </a:rPr>
              <a:t>HORIZON EUROPE</a:t>
            </a:r>
            <a:endParaRPr lang="sr-Latn-RS" sz="1800" b="1" dirty="0">
              <a:solidFill>
                <a:srgbClr val="002060"/>
              </a:solidFill>
            </a:endParaRPr>
          </a:p>
          <a:p>
            <a:pPr algn="ctr"/>
            <a:r>
              <a:rPr lang="en-US" sz="1800" b="1" dirty="0">
                <a:solidFill>
                  <a:srgbClr val="002060"/>
                </a:solidFill>
              </a:rPr>
              <a:t>DIGITAL EUROPE</a:t>
            </a:r>
            <a:endParaRPr lang="sr-Latn-RS" sz="1800" b="1" dirty="0">
              <a:solidFill>
                <a:srgbClr val="002060"/>
              </a:solidFill>
            </a:endParaRPr>
          </a:p>
          <a:p>
            <a:pPr algn="ctr"/>
            <a:r>
              <a:rPr lang="en-GB" sz="1800" b="1" dirty="0">
                <a:solidFill>
                  <a:srgbClr val="002060"/>
                </a:solidFill>
              </a:rPr>
              <a:t>CITIZENS, EQUALITY, RIGHTS AND VALUES</a:t>
            </a:r>
            <a:endParaRPr lang="sr-Latn-RS" sz="1800" b="1" dirty="0">
              <a:solidFill>
                <a:srgbClr val="002060"/>
              </a:solidFill>
            </a:endParaRPr>
          </a:p>
          <a:p>
            <a:pPr algn="ctr"/>
            <a:r>
              <a:rPr lang="en-GB" sz="1800" b="1" dirty="0">
                <a:solidFill>
                  <a:srgbClr val="002060"/>
                </a:solidFill>
              </a:rPr>
              <a:t>CREATIVE EUROPE</a:t>
            </a:r>
          </a:p>
          <a:p>
            <a:pPr algn="just" fontAlgn="base"/>
            <a:endParaRPr lang="en-US" sz="1800" b="1" cap="all" dirty="0">
              <a:latin typeface="Calibri" panose="020F0502020204030204" pitchFamily="34" charset="0"/>
              <a:cs typeface="Calibri" panose="020F0502020204030204" pitchFamily="34" charset="0"/>
            </a:endParaRPr>
          </a:p>
        </p:txBody>
      </p:sp>
      <p:pic>
        <p:nvPicPr>
          <p:cNvPr id="36" name="Content Placeholder 35" descr="Medal">
            <a:extLst>
              <a:ext uri="{FF2B5EF4-FFF2-40B4-BE49-F238E27FC236}">
                <a16:creationId xmlns="" xmlns:a16="http://schemas.microsoft.com/office/drawing/2014/main" id="{A960174C-A9DE-472D-BF1C-B13108BD70B7}"/>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702974" y="1617845"/>
            <a:ext cx="548640" cy="548640"/>
          </a:xfrm>
        </p:spPr>
      </p:pic>
      <p:sp>
        <p:nvSpPr>
          <p:cNvPr id="14" name="Rectangle 13">
            <a:extLst>
              <a:ext uri="{FF2B5EF4-FFF2-40B4-BE49-F238E27FC236}">
                <a16:creationId xmlns="" xmlns:a16="http://schemas.microsoft.com/office/drawing/2014/main" id="{C862BC4D-BD7A-417E-A34A-59CE4D4A6AC8}"/>
              </a:ext>
              <a:ext uri="{C183D7F6-B498-43B3-948B-1728B52AA6E4}">
                <adec:decorative xmlns=""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 xmlns:a16="http://schemas.microsoft.com/office/drawing/2014/main" id="{652937FB-CDE3-46B3-8481-AB5DB8C4BABA}"/>
              </a:ext>
              <a:ext uri="{C183D7F6-B498-43B3-948B-1728B52AA6E4}">
                <adec:decorative xmlns=""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 xmlns:a16="http://schemas.microsoft.com/office/drawing/2014/main" id="{11457662-C1A5-4B93-8E30-88025E27C462}"/>
              </a:ext>
              <a:ext uri="{C183D7F6-B498-43B3-948B-1728B52AA6E4}">
                <adec:decorative xmlns=""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6</a:t>
            </a:fld>
            <a:endParaRPr lang="en-US" sz="1200" dirty="0">
              <a:solidFill>
                <a:schemeClr val="bg1"/>
              </a:solidFill>
            </a:endParaRPr>
          </a:p>
        </p:txBody>
      </p:sp>
      <p:sp>
        <p:nvSpPr>
          <p:cNvPr id="16" name="Title 4"/>
          <p:cNvSpPr>
            <a:spLocks noGrp="1"/>
          </p:cNvSpPr>
          <p:nvPr/>
        </p:nvSpPr>
        <p:spPr>
          <a:xfrm>
            <a:off x="387992" y="532371"/>
            <a:ext cx="8229600" cy="6858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indent="0" fontAlgn="base"/>
            <a:r>
              <a:rPr lang="en-US" sz="2800" b="1" cap="all" dirty="0" smtClean="0"/>
              <a:t>EU </a:t>
            </a:r>
            <a:r>
              <a:rPr lang="en-US" sz="2800" b="1" cap="all" dirty="0" err="1" smtClean="0"/>
              <a:t>PROGRAMme</a:t>
            </a:r>
            <a:r>
              <a:rPr lang="en-US" sz="2800" b="1" cap="all" dirty="0" smtClean="0"/>
              <a:t> PERIOD</a:t>
            </a:r>
            <a:r>
              <a:rPr lang="sr-Latn-RS" sz="2800" b="1" cap="all" dirty="0" smtClean="0"/>
              <a:t> </a:t>
            </a:r>
            <a:r>
              <a:rPr lang="en-US" sz="2800" b="1" cap="all" dirty="0" smtClean="0"/>
              <a:t>2021-2027 </a:t>
            </a:r>
            <a:endParaRPr lang="en-US" sz="2800" b="1" cap="all" dirty="0"/>
          </a:p>
        </p:txBody>
      </p:sp>
    </p:spTree>
    <p:extLst>
      <p:ext uri="{BB962C8B-B14F-4D97-AF65-F5344CB8AC3E}">
        <p14:creationId xmlns:p14="http://schemas.microsoft.com/office/powerpoint/2010/main" val="320712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 xmlns:a16="http://schemas.microsoft.com/office/drawing/2014/main"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oup 10">
            <a:extLst>
              <a:ext uri="{FF2B5EF4-FFF2-40B4-BE49-F238E27FC236}">
                <a16:creationId xmlns="" xmlns:a16="http://schemas.microsoft.com/office/drawing/2014/main" id="{AB025618-C830-4992-9CD3-D9E49BC79E67}"/>
              </a:ext>
              <a:ext uri="{C183D7F6-B498-43B3-948B-1728B52AA6E4}">
                <adec:decorative xmlns="" xmlns:adec="http://schemas.microsoft.com/office/drawing/2017/decorative"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 xmlns:a16="http://schemas.microsoft.com/office/drawing/2014/main" id="{0051AD99-BC4A-487F-BE1C-486FC5B8E9F2}"/>
                </a:ext>
                <a:ext uri="{C183D7F6-B498-43B3-948B-1728B52AA6E4}">
                  <adec:decorative xmlns=""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 xmlns:a16="http://schemas.microsoft.com/office/drawing/2014/main" id="{DFF36EE7-AE57-42F4-ACA9-A328C1F4EA02}"/>
              </a:ext>
            </a:extLst>
          </p:cNvPr>
          <p:cNvSpPr>
            <a:spLocks noGrp="1"/>
          </p:cNvSpPr>
          <p:nvPr>
            <p:ph type="title"/>
          </p:nvPr>
        </p:nvSpPr>
        <p:spPr>
          <a:xfrm>
            <a:off x="705365" y="872644"/>
            <a:ext cx="6891564" cy="830997"/>
          </a:xfrm>
        </p:spPr>
        <p:txBody>
          <a:bodyPr/>
          <a:lstStyle/>
          <a:p>
            <a:r>
              <a:rPr lang="en-US" sz="3600" b="1" dirty="0">
                <a:solidFill>
                  <a:srgbClr val="C00000"/>
                </a:solidFill>
              </a:rPr>
              <a:t>ERASMUS+ </a:t>
            </a:r>
            <a:endParaRPr lang="sr-Latn-RS" sz="3600" b="1" dirty="0">
              <a:solidFill>
                <a:srgbClr val="C00000"/>
              </a:solidFill>
            </a:endParaRPr>
          </a:p>
        </p:txBody>
      </p:sp>
      <p:pic>
        <p:nvPicPr>
          <p:cNvPr id="35" name="Content Placeholder 34" descr="Open Book">
            <a:extLst>
              <a:ext uri="{FF2B5EF4-FFF2-40B4-BE49-F238E27FC236}">
                <a16:creationId xmlns=""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p:pic>
      <p:sp>
        <p:nvSpPr>
          <p:cNvPr id="23" name="Text Placeholder 22" descr="content block 1">
            <a:extLst>
              <a:ext uri="{FF2B5EF4-FFF2-40B4-BE49-F238E27FC236}">
                <a16:creationId xmlns="" xmlns:a16="http://schemas.microsoft.com/office/drawing/2014/main" id="{B88939B0-5B9A-4423-AFD1-CF6B22268795}"/>
              </a:ext>
            </a:extLst>
          </p:cNvPr>
          <p:cNvSpPr>
            <a:spLocks noGrp="1"/>
          </p:cNvSpPr>
          <p:nvPr>
            <p:ph type="body" sz="quarter" idx="11"/>
          </p:nvPr>
        </p:nvSpPr>
        <p:spPr>
          <a:xfrm>
            <a:off x="705365" y="2576285"/>
            <a:ext cx="7392430" cy="3368675"/>
          </a:xfrm>
        </p:spPr>
        <p:txBody>
          <a:bodyPr/>
          <a:lstStyle/>
          <a:p>
            <a:r>
              <a:rPr lang="sr-Latn-RS" sz="2000" dirty="0" smtClean="0">
                <a:solidFill>
                  <a:srgbClr val="C00000"/>
                </a:solidFill>
              </a:rPr>
              <a:t>E</a:t>
            </a:r>
            <a:r>
              <a:rPr lang="en-GB" sz="2000" dirty="0" err="1">
                <a:solidFill>
                  <a:srgbClr val="C00000"/>
                </a:solidFill>
              </a:rPr>
              <a:t>ducation</a:t>
            </a:r>
            <a:r>
              <a:rPr lang="en-GB" sz="2000" dirty="0">
                <a:solidFill>
                  <a:srgbClr val="C00000"/>
                </a:solidFill>
              </a:rPr>
              <a:t>, training, youth and sport</a:t>
            </a:r>
          </a:p>
          <a:p>
            <a:endParaRPr lang="en-US" sz="500" b="1" dirty="0">
              <a:solidFill>
                <a:srgbClr val="C00000"/>
              </a:solidFill>
            </a:endParaRPr>
          </a:p>
          <a:p>
            <a:pPr>
              <a:buFont typeface="Wingdings" pitchFamily="2" charset="2"/>
              <a:buChar char="v"/>
            </a:pPr>
            <a:r>
              <a:rPr lang="sr-Latn-RS" sz="2000" dirty="0"/>
              <a:t>Priorities:</a:t>
            </a:r>
            <a:endParaRPr lang="en-US" sz="2000" dirty="0"/>
          </a:p>
          <a:p>
            <a:pPr marL="914400" lvl="1" indent="-457200">
              <a:buFont typeface="+mj-lt"/>
              <a:buAutoNum type="arabicPeriod"/>
            </a:pPr>
            <a:r>
              <a:rPr lang="en-GB" sz="2000" b="1" dirty="0">
                <a:solidFill>
                  <a:srgbClr val="002060"/>
                </a:solidFill>
              </a:rPr>
              <a:t>Inclusion and diversity</a:t>
            </a:r>
          </a:p>
          <a:p>
            <a:pPr marL="914400" lvl="1" indent="-457200">
              <a:buFont typeface="+mj-lt"/>
              <a:buAutoNum type="arabicPeriod"/>
            </a:pPr>
            <a:r>
              <a:rPr lang="en-GB" sz="2000" b="1" dirty="0">
                <a:solidFill>
                  <a:srgbClr val="002060"/>
                </a:solidFill>
              </a:rPr>
              <a:t>Digital transformation</a:t>
            </a:r>
          </a:p>
          <a:p>
            <a:pPr marL="914400" lvl="1" indent="-457200">
              <a:buFont typeface="+mj-lt"/>
              <a:buAutoNum type="arabicPeriod"/>
            </a:pPr>
            <a:r>
              <a:rPr lang="en-GB" sz="2000" b="1" dirty="0">
                <a:solidFill>
                  <a:srgbClr val="002060"/>
                </a:solidFill>
              </a:rPr>
              <a:t>Environment and the fight against climate change</a:t>
            </a:r>
          </a:p>
          <a:p>
            <a:pPr marL="914400" lvl="1" indent="-457200">
              <a:buFont typeface="+mj-lt"/>
              <a:buAutoNum type="arabicPeriod"/>
            </a:pPr>
            <a:r>
              <a:rPr lang="en-GB" sz="2000" b="1" dirty="0">
                <a:solidFill>
                  <a:srgbClr val="002060"/>
                </a:solidFill>
              </a:rPr>
              <a:t>Participation in democratic life</a:t>
            </a:r>
          </a:p>
          <a:p>
            <a:endParaRPr lang="en-US" sz="500" b="1" dirty="0"/>
          </a:p>
          <a:p>
            <a:pPr>
              <a:buFont typeface="Wingdings" pitchFamily="2" charset="2"/>
              <a:buChar char="v"/>
            </a:pPr>
            <a:r>
              <a:rPr lang="en-US" sz="2000" dirty="0"/>
              <a:t>Youth exchanges allow groups of young people from different countries to meet, live together and work on shared projects.</a:t>
            </a:r>
            <a:endParaRPr lang="en-US" sz="2000" dirty="0"/>
          </a:p>
        </p:txBody>
      </p:sp>
      <p:pic>
        <p:nvPicPr>
          <p:cNvPr id="36" name="Content Placeholder 35" descr="Medal">
            <a:extLst>
              <a:ext uri="{FF2B5EF4-FFF2-40B4-BE49-F238E27FC236}">
                <a16:creationId xmlns="" xmlns:a16="http://schemas.microsoft.com/office/drawing/2014/main" id="{A960174C-A9DE-472D-BF1C-B13108BD70B7}"/>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p:pic>
      <p:sp>
        <p:nvSpPr>
          <p:cNvPr id="14" name="Rectangle 13">
            <a:extLst>
              <a:ext uri="{FF2B5EF4-FFF2-40B4-BE49-F238E27FC236}">
                <a16:creationId xmlns="" xmlns:a16="http://schemas.microsoft.com/office/drawing/2014/main" id="{C862BC4D-BD7A-417E-A34A-59CE4D4A6AC8}"/>
              </a:ext>
              <a:ext uri="{C183D7F6-B498-43B3-948B-1728B52AA6E4}">
                <adec:decorative xmlns=""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 xmlns:a16="http://schemas.microsoft.com/office/drawing/2014/main" id="{652937FB-CDE3-46B3-8481-AB5DB8C4BABA}"/>
              </a:ext>
              <a:ext uri="{C183D7F6-B498-43B3-948B-1728B52AA6E4}">
                <adec:decorative xmlns=""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 xmlns:a16="http://schemas.microsoft.com/office/drawing/2014/main" id="{79161314-0A22-4109-A2B1-41E87EFE1E18}"/>
              </a:ext>
              <a:ext uri="{C183D7F6-B498-43B3-948B-1728B52AA6E4}">
                <adec:decorative xmlns=""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7</a:t>
            </a:fld>
            <a:endParaRPr lang="en-US" sz="1200" dirty="0">
              <a:solidFill>
                <a:schemeClr val="bg1"/>
              </a:solidFill>
            </a:endParaRPr>
          </a:p>
        </p:txBody>
      </p:sp>
    </p:spTree>
    <p:extLst>
      <p:ext uri="{BB962C8B-B14F-4D97-AF65-F5344CB8AC3E}">
        <p14:creationId xmlns:p14="http://schemas.microsoft.com/office/powerpoint/2010/main" val="2118823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 xmlns:a16="http://schemas.microsoft.com/office/drawing/2014/main" id="{DFF36EE7-AE57-42F4-ACA9-A328C1F4EA02}"/>
              </a:ext>
            </a:extLst>
          </p:cNvPr>
          <p:cNvSpPr>
            <a:spLocks noGrp="1"/>
          </p:cNvSpPr>
          <p:nvPr>
            <p:ph type="title"/>
          </p:nvPr>
        </p:nvSpPr>
        <p:spPr>
          <a:xfrm>
            <a:off x="1376136" y="730433"/>
            <a:ext cx="10815864" cy="830997"/>
          </a:xfrm>
        </p:spPr>
        <p:txBody>
          <a:bodyPr/>
          <a:lstStyle/>
          <a:p>
            <a:r>
              <a:rPr lang="en-US" sz="3600" b="1" dirty="0">
                <a:solidFill>
                  <a:srgbClr val="C00000"/>
                </a:solidFill>
              </a:rPr>
              <a:t>HORIZON EUROPE</a:t>
            </a:r>
          </a:p>
        </p:txBody>
      </p:sp>
      <p:pic>
        <p:nvPicPr>
          <p:cNvPr id="27" name="Content Placeholder 79" descr="Open Book">
            <a:extLst>
              <a:ext uri="{FF2B5EF4-FFF2-40B4-BE49-F238E27FC236}">
                <a16:creationId xmlns="" xmlns:a16="http://schemas.microsoft.com/office/drawing/2014/main" id="{EBEE0E99-191F-4498-9399-4BA8BCD3E66F}"/>
              </a:ext>
            </a:extLst>
          </p:cNvPr>
          <p:cNvPicPr>
            <a:picLocks noGrp="1" noChangeAspect="1"/>
          </p:cNvPicPr>
          <p:nvPr>
            <p:ph sz="quarter" idx="13"/>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p:pic>
      <p:sp>
        <p:nvSpPr>
          <p:cNvPr id="16" name="Text Placeholder 15" descr="slide content">
            <a:extLst>
              <a:ext uri="{FF2B5EF4-FFF2-40B4-BE49-F238E27FC236}">
                <a16:creationId xmlns="" xmlns:a16="http://schemas.microsoft.com/office/drawing/2014/main" id="{5336101E-D654-46D8-A983-BF46C5D86583}"/>
              </a:ext>
            </a:extLst>
          </p:cNvPr>
          <p:cNvSpPr>
            <a:spLocks noGrp="1"/>
          </p:cNvSpPr>
          <p:nvPr>
            <p:ph type="body" sz="quarter" idx="11"/>
          </p:nvPr>
        </p:nvSpPr>
        <p:spPr>
          <a:xfrm>
            <a:off x="1380867" y="1762022"/>
            <a:ext cx="8534400" cy="4248073"/>
          </a:xfrm>
        </p:spPr>
        <p:txBody>
          <a:bodyPr/>
          <a:lstStyle/>
          <a:p>
            <a:pPr marL="0" indent="0">
              <a:buNone/>
            </a:pPr>
            <a:r>
              <a:rPr lang="en-US" sz="2000" dirty="0">
                <a:solidFill>
                  <a:srgbClr val="C00000"/>
                </a:solidFill>
              </a:rPr>
              <a:t>Research and innovation in developing, supporting and implementing EU policies</a:t>
            </a:r>
            <a:endParaRPr lang="sr-Latn-RS" sz="2000" dirty="0">
              <a:solidFill>
                <a:srgbClr val="C00000"/>
              </a:solidFill>
            </a:endParaRPr>
          </a:p>
          <a:p>
            <a:pPr marL="0" indent="0">
              <a:buNone/>
            </a:pPr>
            <a:endParaRPr lang="en-US" sz="500" b="1" dirty="0">
              <a:solidFill>
                <a:srgbClr val="C00000"/>
              </a:solidFill>
            </a:endParaRPr>
          </a:p>
          <a:p>
            <a:pPr>
              <a:buFont typeface="Wingdings" pitchFamily="2" charset="2"/>
              <a:buChar char="v"/>
            </a:pPr>
            <a:r>
              <a:rPr lang="en-US" sz="2000" dirty="0"/>
              <a:t>Pillars</a:t>
            </a:r>
            <a:r>
              <a:rPr lang="sr-Latn-RS" sz="2000" dirty="0"/>
              <a:t>:</a:t>
            </a:r>
            <a:endParaRPr lang="en-US" sz="2000" dirty="0"/>
          </a:p>
          <a:p>
            <a:pPr marL="400050" lvl="1" indent="0">
              <a:buNone/>
            </a:pPr>
            <a:r>
              <a:rPr lang="en-US" sz="1800" b="1" dirty="0">
                <a:solidFill>
                  <a:srgbClr val="002060"/>
                </a:solidFill>
              </a:rPr>
              <a:t>I - Excellent Science</a:t>
            </a:r>
          </a:p>
          <a:p>
            <a:pPr marL="400050" lvl="1" indent="0">
              <a:buNone/>
            </a:pPr>
            <a:r>
              <a:rPr lang="en-US" sz="1800" b="1" dirty="0">
                <a:solidFill>
                  <a:srgbClr val="002060"/>
                </a:solidFill>
              </a:rPr>
              <a:t>II - Global Challenges and European Industrial Competitiveness</a:t>
            </a:r>
          </a:p>
          <a:p>
            <a:pPr marL="400050" lvl="1" indent="0">
              <a:buNone/>
            </a:pPr>
            <a:r>
              <a:rPr lang="en-US" sz="1800" b="1" dirty="0">
                <a:solidFill>
                  <a:srgbClr val="002060"/>
                </a:solidFill>
              </a:rPr>
              <a:t>III - Innovative Europe</a:t>
            </a:r>
          </a:p>
          <a:p>
            <a:endParaRPr lang="en-US" sz="500" b="1" dirty="0"/>
          </a:p>
          <a:p>
            <a:pPr>
              <a:buFont typeface="Wingdings" pitchFamily="2" charset="2"/>
              <a:buChar char="v"/>
            </a:pPr>
            <a:r>
              <a:rPr lang="en-US" sz="2000" b="1" dirty="0"/>
              <a:t>Horizon Young Observer</a:t>
            </a:r>
          </a:p>
          <a:p>
            <a:pPr marL="0" indent="0">
              <a:buNone/>
            </a:pPr>
            <a:r>
              <a:rPr lang="en-US" sz="2000" dirty="0"/>
              <a:t>As part of the European Year of Youth, master students in the EU are invited to become “Young Observers” in Horizon Europe proposal evaluations.</a:t>
            </a:r>
            <a:endParaRPr lang="en-US" sz="2000" dirty="0"/>
          </a:p>
        </p:txBody>
      </p:sp>
    </p:spTree>
    <p:extLst>
      <p:ext uri="{BB962C8B-B14F-4D97-AF65-F5344CB8AC3E}">
        <p14:creationId xmlns:p14="http://schemas.microsoft.com/office/powerpoint/2010/main" val="40647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 xmlns:a16="http://schemas.microsoft.com/office/drawing/2014/main"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oup 10">
            <a:extLst>
              <a:ext uri="{FF2B5EF4-FFF2-40B4-BE49-F238E27FC236}">
                <a16:creationId xmlns="" xmlns:a16="http://schemas.microsoft.com/office/drawing/2014/main" id="{AB025618-C830-4992-9CD3-D9E49BC79E67}"/>
              </a:ext>
              <a:ext uri="{C183D7F6-B498-43B3-948B-1728B52AA6E4}">
                <adec:decorative xmlns="" xmlns:adec="http://schemas.microsoft.com/office/drawing/2017/decorative"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 xmlns:a16="http://schemas.microsoft.com/office/drawing/2014/main" id="{0051AD99-BC4A-487F-BE1C-486FC5B8E9F2}"/>
                </a:ext>
                <a:ext uri="{C183D7F6-B498-43B3-948B-1728B52AA6E4}">
                  <adec:decorative xmlns=""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 xmlns:a16="http://schemas.microsoft.com/office/drawing/2014/main" id="{DFF36EE7-AE57-42F4-ACA9-A328C1F4EA02}"/>
              </a:ext>
            </a:extLst>
          </p:cNvPr>
          <p:cNvSpPr>
            <a:spLocks noGrp="1"/>
          </p:cNvSpPr>
          <p:nvPr>
            <p:ph type="title"/>
          </p:nvPr>
        </p:nvSpPr>
        <p:spPr>
          <a:xfrm>
            <a:off x="705365" y="580915"/>
            <a:ext cx="6891564" cy="830997"/>
          </a:xfrm>
        </p:spPr>
        <p:txBody>
          <a:bodyPr/>
          <a:lstStyle/>
          <a:p>
            <a:r>
              <a:rPr lang="en-GB" sz="3600" b="1" dirty="0">
                <a:solidFill>
                  <a:srgbClr val="C00000"/>
                </a:solidFill>
              </a:rPr>
              <a:t>CITIZENS, EQUALITY, RIGHTS AND VALUES</a:t>
            </a:r>
            <a:endParaRPr lang="sr-Latn-RS" sz="3600" b="1" dirty="0">
              <a:solidFill>
                <a:srgbClr val="C00000"/>
              </a:solidFill>
            </a:endParaRPr>
          </a:p>
        </p:txBody>
      </p:sp>
      <p:pic>
        <p:nvPicPr>
          <p:cNvPr id="35" name="Content Placeholder 34" descr="Open Book">
            <a:extLst>
              <a:ext uri="{FF2B5EF4-FFF2-40B4-BE49-F238E27FC236}">
                <a16:creationId xmlns=""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919303" y="1591323"/>
            <a:ext cx="548640" cy="548640"/>
          </a:xfrm>
        </p:spPr>
      </p:pic>
      <p:sp>
        <p:nvSpPr>
          <p:cNvPr id="23" name="Text Placeholder 22" descr="content block 1">
            <a:extLst>
              <a:ext uri="{FF2B5EF4-FFF2-40B4-BE49-F238E27FC236}">
                <a16:creationId xmlns="" xmlns:a16="http://schemas.microsoft.com/office/drawing/2014/main" id="{B88939B0-5B9A-4423-AFD1-CF6B22268795}"/>
              </a:ext>
            </a:extLst>
          </p:cNvPr>
          <p:cNvSpPr>
            <a:spLocks noGrp="1"/>
          </p:cNvSpPr>
          <p:nvPr>
            <p:ph type="body" sz="quarter" idx="11"/>
          </p:nvPr>
        </p:nvSpPr>
        <p:spPr>
          <a:xfrm>
            <a:off x="705365" y="2307934"/>
            <a:ext cx="7392430" cy="3368675"/>
          </a:xfrm>
        </p:spPr>
        <p:txBody>
          <a:bodyPr/>
          <a:lstStyle/>
          <a:p>
            <a:pPr algn="just"/>
            <a:r>
              <a:rPr lang="sr-Latn-RS" sz="2000" dirty="0">
                <a:solidFill>
                  <a:srgbClr val="C00000"/>
                </a:solidFill>
              </a:rPr>
              <a:t>D</a:t>
            </a:r>
            <a:r>
              <a:rPr lang="en-GB" sz="2000" dirty="0" err="1">
                <a:solidFill>
                  <a:srgbClr val="C00000"/>
                </a:solidFill>
              </a:rPr>
              <a:t>esigned</a:t>
            </a:r>
            <a:r>
              <a:rPr lang="en-GB" sz="2000" dirty="0">
                <a:solidFill>
                  <a:srgbClr val="C00000"/>
                </a:solidFill>
              </a:rPr>
              <a:t> to bridge the gap between digital technology research and market deployment</a:t>
            </a:r>
            <a:endParaRPr lang="sr-Latn-RS" sz="2000" dirty="0">
              <a:solidFill>
                <a:srgbClr val="C00000"/>
              </a:solidFill>
            </a:endParaRPr>
          </a:p>
          <a:p>
            <a:pPr algn="just"/>
            <a:endParaRPr lang="en-US" sz="500" b="1" dirty="0">
              <a:solidFill>
                <a:srgbClr val="C00000"/>
              </a:solidFill>
            </a:endParaRPr>
          </a:p>
          <a:p>
            <a:pPr algn="just">
              <a:buFont typeface="Wingdings" pitchFamily="2" charset="2"/>
              <a:buChar char="v"/>
            </a:pPr>
            <a:r>
              <a:rPr lang="sr-Latn-RS" sz="2000" dirty="0"/>
              <a:t>Specific objectives:</a:t>
            </a:r>
            <a:endParaRPr lang="en-US" sz="2000" dirty="0"/>
          </a:p>
          <a:p>
            <a:pPr marL="857250" lvl="1" indent="-457200" algn="just">
              <a:buFont typeface="+mj-lt"/>
              <a:buAutoNum type="arabicPeriod"/>
            </a:pPr>
            <a:r>
              <a:rPr lang="sr-Latn-RS" sz="1800" b="1" dirty="0">
                <a:solidFill>
                  <a:srgbClr val="002060"/>
                </a:solidFill>
              </a:rPr>
              <a:t>P</a:t>
            </a:r>
            <a:r>
              <a:rPr lang="en-GB" sz="1800" b="1" dirty="0" err="1">
                <a:solidFill>
                  <a:srgbClr val="002060"/>
                </a:solidFill>
              </a:rPr>
              <a:t>rotect</a:t>
            </a:r>
            <a:r>
              <a:rPr lang="en-GB" sz="1800" b="1" dirty="0">
                <a:solidFill>
                  <a:srgbClr val="002060"/>
                </a:solidFill>
              </a:rPr>
              <a:t> and promote Union values</a:t>
            </a:r>
          </a:p>
          <a:p>
            <a:pPr marL="857250" lvl="1" indent="-457200" algn="just">
              <a:buFont typeface="+mj-lt"/>
              <a:buAutoNum type="arabicPeriod"/>
            </a:pPr>
            <a:r>
              <a:rPr lang="sr-Latn-RS" sz="1800" b="1" dirty="0">
                <a:solidFill>
                  <a:srgbClr val="002060"/>
                </a:solidFill>
              </a:rPr>
              <a:t>P</a:t>
            </a:r>
            <a:r>
              <a:rPr lang="en-GB" sz="1800" b="1" dirty="0" err="1">
                <a:solidFill>
                  <a:srgbClr val="002060"/>
                </a:solidFill>
              </a:rPr>
              <a:t>romote</a:t>
            </a:r>
            <a:r>
              <a:rPr lang="en-GB" sz="1800" b="1" dirty="0">
                <a:solidFill>
                  <a:srgbClr val="002060"/>
                </a:solidFill>
              </a:rPr>
              <a:t> equality, rights and gender equality</a:t>
            </a:r>
          </a:p>
          <a:p>
            <a:pPr marL="857250" lvl="1" indent="-457200" algn="just">
              <a:buFont typeface="+mj-lt"/>
              <a:buAutoNum type="arabicPeriod"/>
            </a:pPr>
            <a:r>
              <a:rPr lang="sr-Latn-RS" sz="1800" b="1" dirty="0">
                <a:solidFill>
                  <a:srgbClr val="002060"/>
                </a:solidFill>
              </a:rPr>
              <a:t>P</a:t>
            </a:r>
            <a:r>
              <a:rPr lang="en-GB" sz="1800" b="1" dirty="0" err="1">
                <a:solidFill>
                  <a:srgbClr val="002060"/>
                </a:solidFill>
              </a:rPr>
              <a:t>romote</a:t>
            </a:r>
            <a:r>
              <a:rPr lang="en-GB" sz="1800" b="1" dirty="0">
                <a:solidFill>
                  <a:srgbClr val="002060"/>
                </a:solidFill>
              </a:rPr>
              <a:t> citizens' engagement and participation </a:t>
            </a:r>
          </a:p>
          <a:p>
            <a:pPr marL="857250" lvl="1" indent="-457200" algn="just">
              <a:buFont typeface="+mj-lt"/>
              <a:buAutoNum type="arabicPeriod"/>
            </a:pPr>
            <a:r>
              <a:rPr lang="sr-Latn-RS" sz="1800" b="1" dirty="0">
                <a:solidFill>
                  <a:srgbClr val="002060"/>
                </a:solidFill>
              </a:rPr>
              <a:t>P</a:t>
            </a:r>
            <a:r>
              <a:rPr lang="en-GB" sz="1800" b="1" dirty="0" err="1">
                <a:solidFill>
                  <a:srgbClr val="002060"/>
                </a:solidFill>
              </a:rPr>
              <a:t>revent</a:t>
            </a:r>
            <a:r>
              <a:rPr lang="en-GB" sz="1800" b="1" dirty="0">
                <a:solidFill>
                  <a:srgbClr val="002060"/>
                </a:solidFill>
              </a:rPr>
              <a:t> and combat gender-based violence and violence against children</a:t>
            </a:r>
          </a:p>
          <a:p>
            <a:pPr algn="just"/>
            <a:endParaRPr lang="en-US" sz="500" b="1" dirty="0"/>
          </a:p>
          <a:p>
            <a:pPr algn="just">
              <a:buFont typeface="Wingdings" pitchFamily="2" charset="2"/>
              <a:buChar char="v"/>
            </a:pPr>
            <a:r>
              <a:rPr lang="en-GB" sz="2000" dirty="0"/>
              <a:t>Young people as active citizens undoubtedly represent the advantage of every society. It is noticeable that young people are increasingly interested in getting involved in their communities and want to participate in decision-making processes</a:t>
            </a:r>
            <a:endParaRPr lang="en-US" sz="2000" dirty="0"/>
          </a:p>
        </p:txBody>
      </p:sp>
      <p:pic>
        <p:nvPicPr>
          <p:cNvPr id="36" name="Content Placeholder 35" descr="Medal">
            <a:extLst>
              <a:ext uri="{FF2B5EF4-FFF2-40B4-BE49-F238E27FC236}">
                <a16:creationId xmlns="" xmlns:a16="http://schemas.microsoft.com/office/drawing/2014/main" id="{A960174C-A9DE-472D-BF1C-B13108BD70B7}"/>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642391" y="1616845"/>
            <a:ext cx="548640" cy="548640"/>
          </a:xfrm>
        </p:spPr>
      </p:pic>
      <p:sp>
        <p:nvSpPr>
          <p:cNvPr id="14" name="Rectangle 13">
            <a:extLst>
              <a:ext uri="{FF2B5EF4-FFF2-40B4-BE49-F238E27FC236}">
                <a16:creationId xmlns="" xmlns:a16="http://schemas.microsoft.com/office/drawing/2014/main" id="{C862BC4D-BD7A-417E-A34A-59CE4D4A6AC8}"/>
              </a:ext>
              <a:ext uri="{C183D7F6-B498-43B3-948B-1728B52AA6E4}">
                <adec:decorative xmlns=""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 xmlns:a16="http://schemas.microsoft.com/office/drawing/2014/main" id="{652937FB-CDE3-46B3-8481-AB5DB8C4BABA}"/>
              </a:ext>
              <a:ext uri="{C183D7F6-B498-43B3-948B-1728B52AA6E4}">
                <adec:decorative xmlns=""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 xmlns:a16="http://schemas.microsoft.com/office/drawing/2014/main" id="{79161314-0A22-4109-A2B1-41E87EFE1E18}"/>
              </a:ext>
              <a:ext uri="{C183D7F6-B498-43B3-948B-1728B52AA6E4}">
                <adec:decorative xmlns=""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9</a:t>
            </a:fld>
            <a:endParaRPr lang="en-US" sz="1200" dirty="0">
              <a:solidFill>
                <a:schemeClr val="bg1"/>
              </a:solidFill>
            </a:endParaRPr>
          </a:p>
        </p:txBody>
      </p:sp>
    </p:spTree>
    <p:extLst>
      <p:ext uri="{BB962C8B-B14F-4D97-AF65-F5344CB8AC3E}">
        <p14:creationId xmlns:p14="http://schemas.microsoft.com/office/powerpoint/2010/main" val="1812213317"/>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575C36-314A-42CB-9114-6E0CE4AB2735}">
  <ds:schemaRefs>
    <ds:schemaRef ds:uri="http://purl.org/dc/terms/"/>
    <ds:schemaRef ds:uri="http://schemas.microsoft.com/office/2006/documentManagement/typ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85D0AD3E-9DDB-4E69-981A-7DAE0E9B5F53}">
  <ds:schemaRefs>
    <ds:schemaRef ds:uri="http://schemas.microsoft.com/sharepoint/v3/contenttype/forms"/>
  </ds:schemaRefs>
</ds:datastoreItem>
</file>

<file path=customXml/itemProps3.xml><?xml version="1.0" encoding="utf-8"?>
<ds:datastoreItem xmlns:ds="http://schemas.openxmlformats.org/officeDocument/2006/customXml" ds:itemID="{91C32B5E-029E-455A-86F0-091666CEEBF1}">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560</Words>
  <Application>Microsoft Office PowerPoint</Application>
  <PresentationFormat>Widescreen</PresentationFormat>
  <Paragraphs>113</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Cambria</vt:lpstr>
      <vt:lpstr>Corbel</vt:lpstr>
      <vt:lpstr>Wingdings</vt:lpstr>
      <vt:lpstr>Office Theme</vt:lpstr>
      <vt:lpstr>INEES Introduction to  EU Education for Secondary Schools</vt:lpstr>
      <vt:lpstr>Serbia and EU /EU Programmes 2021-2027/</vt:lpstr>
      <vt:lpstr>PowerPoint Presentation</vt:lpstr>
      <vt:lpstr>The EU is by far the biggest donor to Serbia with more than €3.6 billion (3.688) in grants provided over the past 18 years in all fields, ranging from rule of law, public administration reform, social development, environment and agriculture.  The EU is also the largest lender to Serbia, with more than €4.3 billion worth of loan agreements through European Investment Bank – EIB, European Bank for Reconstruction and Development – EBRD, Council of Europe Development Bank.     KEY INSTRUMENT: IPA focused on candidate and potential candidates countries </vt:lpstr>
      <vt:lpstr>PowerPoint Presentation</vt:lpstr>
      <vt:lpstr>PowerPoint Presentation</vt:lpstr>
      <vt:lpstr>ERASMUS+ </vt:lpstr>
      <vt:lpstr>HORIZON EUROPE</vt:lpstr>
      <vt:lpstr>CITIZENS, EQUALITY, RIGHTS AND VALUES</vt:lpstr>
      <vt:lpstr>CREATIVE EUROPE</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INEES Introduction to  EU Education for Secondary Schools</dc:title>
  <dc:creator/>
  <cp:lastModifiedBy/>
  <cp:revision>2</cp:revision>
  <dcterms:created xsi:type="dcterms:W3CDTF">2020-02-07T13:32:30Z</dcterms:created>
  <dcterms:modified xsi:type="dcterms:W3CDTF">2022-05-17T09:16:22Z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