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1" r:id="rId5"/>
    <p:sldId id="277" r:id="rId6"/>
    <p:sldId id="286" r:id="rId7"/>
    <p:sldId id="283" r:id="rId8"/>
    <p:sldId id="257" r:id="rId9"/>
    <p:sldId id="285" r:id="rId10"/>
    <p:sldId id="291" r:id="rId11"/>
    <p:sldId id="289" r:id="rId12"/>
    <p:sldId id="290" r:id="rId13"/>
    <p:sldId id="288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84243" autoAdjust="0"/>
  </p:normalViewPr>
  <p:slideViewPr>
    <p:cSldViewPr snapToGrid="0">
      <p:cViewPr varScale="1">
        <p:scale>
          <a:sx n="129" d="100"/>
          <a:sy n="129" d="100"/>
        </p:scale>
        <p:origin x="776" y="200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Troskovi</a:t>
            </a:r>
            <a:r>
              <a:rPr lang="en-GB" dirty="0"/>
              <a:t> </a:t>
            </a:r>
            <a:r>
              <a:rPr lang="en-GB" dirty="0" err="1"/>
              <a:t>zivota</a:t>
            </a:r>
            <a:r>
              <a:rPr lang="en-GB" dirty="0"/>
              <a:t> – </a:t>
            </a:r>
            <a:r>
              <a:rPr lang="en-GB" dirty="0" err="1"/>
              <a:t>visoki</a:t>
            </a:r>
            <a:endParaRPr lang="en-GB" dirty="0"/>
          </a:p>
          <a:p>
            <a:r>
              <a:rPr lang="en-GB" dirty="0"/>
              <a:t>Prava </a:t>
            </a:r>
            <a:r>
              <a:rPr lang="en-GB" dirty="0" err="1"/>
              <a:t>stranih</a:t>
            </a:r>
            <a:r>
              <a:rPr lang="en-GB" dirty="0"/>
              <a:t> </a:t>
            </a:r>
            <a:r>
              <a:rPr lang="en-GB" dirty="0" err="1"/>
              <a:t>studenata</a:t>
            </a:r>
            <a:r>
              <a:rPr lang="en-GB" dirty="0"/>
              <a:t> </a:t>
            </a:r>
          </a:p>
          <a:p>
            <a:r>
              <a:rPr lang="en-GB" dirty="0" err="1"/>
              <a:t>Jezik</a:t>
            </a:r>
            <a:r>
              <a:rPr lang="en-GB" dirty="0"/>
              <a:t> </a:t>
            </a:r>
            <a:r>
              <a:rPr lang="en-GB" dirty="0" err="1"/>
              <a:t>studija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1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Međuljudski</a:t>
            </a:r>
            <a:r>
              <a:rPr lang="en-GB" dirty="0"/>
              <a:t> </a:t>
            </a:r>
            <a:r>
              <a:rPr lang="en-GB" dirty="0" err="1"/>
              <a:t>odnosi</a:t>
            </a:r>
            <a:endParaRPr lang="en-GB" dirty="0"/>
          </a:p>
          <a:p>
            <a:pPr lvl="1"/>
            <a:r>
              <a:rPr lang="en-GB" noProof="0" dirty="0" err="1"/>
              <a:t>Nema</a:t>
            </a:r>
            <a:r>
              <a:rPr lang="en-GB" noProof="0" dirty="0"/>
              <a:t> </a:t>
            </a:r>
            <a:r>
              <a:rPr lang="en-GB" noProof="0" dirty="0" err="1"/>
              <a:t>persiranja</a:t>
            </a:r>
            <a:endParaRPr lang="en-GB" noProof="0" dirty="0"/>
          </a:p>
          <a:p>
            <a:pPr lvl="1"/>
            <a:r>
              <a:rPr lang="en-GB" dirty="0"/>
              <a:t>Jaki </a:t>
            </a:r>
            <a:r>
              <a:rPr lang="en-GB" dirty="0" err="1"/>
              <a:t>sindikati</a:t>
            </a:r>
            <a:endParaRPr lang="en-GB" noProof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0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41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54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GB" noProof="0" dirty="0"/>
              <a:t>t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193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59109" y="1709651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2457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19025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4BC0618-B8EA-4881-837C-A1234A4CE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2373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C998C99-AD38-4FFC-80AC-777ED866D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72289" y="2344188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746C5B6F-D663-406B-8D17-EA8216BF25F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878941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F7F92F95-5469-420B-A93F-E0A81A144D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38857" y="1671555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646612" cy="3611880"/>
          </a:xfrm>
        </p:spPr>
        <p:txBody>
          <a:bodyPr/>
          <a:lstStyle/>
          <a:p>
            <a:r>
              <a:rPr lang="en-US" cap="all" dirty="0"/>
              <a:t>INEES</a:t>
            </a:r>
            <a:br>
              <a:rPr lang="en-US" cap="all" dirty="0"/>
            </a:br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EU Education for Secondary Schools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21895"/>
          <a:stretch/>
        </p:blipFill>
        <p:spPr>
          <a:xfrm>
            <a:off x="1145135" y="1158126"/>
            <a:ext cx="3845609" cy="3879171"/>
          </a:xfrm>
          <a:prstGeom prst="rect">
            <a:avLst/>
          </a:prstGeom>
        </p:spPr>
      </p:pic>
      <p:pic>
        <p:nvPicPr>
          <p:cNvPr id="15" name="Picture 14" descr="A picture containing city&#10;&#10;Description automatically generated">
            <a:extLst>
              <a:ext uri="{FF2B5EF4-FFF2-40B4-BE49-F238E27FC236}">
                <a16:creationId xmlns:a16="http://schemas.microsoft.com/office/drawing/2014/main" id="{7F0C7AAC-D726-4C88-B5A7-0FF3430B8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44" y="5233184"/>
            <a:ext cx="4247769" cy="11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running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Placeholder 15" descr="stack of books on the ground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Primer </a:t>
            </a:r>
            <a:r>
              <a:rPr lang="en-US" dirty="0" err="1">
                <a:solidFill>
                  <a:schemeClr val="bg1"/>
                </a:solidFill>
              </a:rPr>
              <a:t>strane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razdvajanje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odeljaka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 Placeholder 33" descr="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Na primer, </a:t>
            </a:r>
            <a:r>
              <a:rPr lang="en-US" dirty="0" err="1">
                <a:solidFill>
                  <a:schemeClr val="bg1"/>
                </a:solidFill>
              </a:rPr>
              <a:t>prvi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odeljak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prezentacije</a:t>
            </a:r>
            <a:r>
              <a:rPr lang="sr-Latn-RS" dirty="0">
                <a:solidFill>
                  <a:schemeClr val="bg1"/>
                </a:solidFill>
              </a:rPr>
              <a:t>, drugi odeljak prezentacije, itd.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 descr="slide number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/>
              <a:t>THANK YOU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Boban </a:t>
            </a:r>
            <a:r>
              <a:rPr lang="en-US" dirty="0" err="1"/>
              <a:t>Vesin</a:t>
            </a:r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+47 482 17 455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Boban.vesin@usn.no</a:t>
            </a:r>
            <a:endParaRPr lang="en-US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Content Placeholder 99" descr="Link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59074" y="5870258"/>
            <a:ext cx="4611419" cy="276999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www.sudskavestacenja.com</a:t>
            </a:r>
            <a:r>
              <a:rPr lang="en-US" dirty="0"/>
              <a:t>/</a:t>
            </a:r>
            <a:r>
              <a:rPr lang="en-US" dirty="0" err="1"/>
              <a:t>boban-vesin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19" y="2404234"/>
            <a:ext cx="5663439" cy="1746504"/>
          </a:xfrm>
        </p:spPr>
        <p:txBody>
          <a:bodyPr/>
          <a:lstStyle/>
          <a:p>
            <a:r>
              <a:rPr lang="sr-Latn-RS" sz="3600" dirty="0">
                <a:solidFill>
                  <a:srgbClr val="FFC000"/>
                </a:solidFill>
              </a:rPr>
              <a:t>Boban </a:t>
            </a:r>
            <a:r>
              <a:rPr lang="sr-Latn-RS" sz="3600" dirty="0" err="1">
                <a:solidFill>
                  <a:srgbClr val="FFC000"/>
                </a:solidFill>
              </a:rPr>
              <a:t>Vesin</a:t>
            </a:r>
            <a:br>
              <a:rPr lang="sr-Latn-RS" sz="3600" dirty="0"/>
            </a:br>
            <a:r>
              <a:rPr lang="sr-Latn-RS" sz="3600" dirty="0"/>
              <a:t>Obrazovanje i zapošljavanje – iskustva iz Norveške </a:t>
            </a:r>
            <a:endParaRPr lang="en-US" sz="3600" dirty="0"/>
          </a:p>
        </p:txBody>
      </p:sp>
      <p:pic>
        <p:nvPicPr>
          <p:cNvPr id="15" name="Picture 14" descr="A picture containing white, black, red, holding&#10;&#10;Description automatically generated">
            <a:extLst>
              <a:ext uri="{FF2B5EF4-FFF2-40B4-BE49-F238E27FC236}">
                <a16:creationId xmlns:a16="http://schemas.microsoft.com/office/drawing/2014/main" id="{6B6DF1A0-FE35-45B7-9640-257DB9F9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243" y="4457696"/>
            <a:ext cx="4345497" cy="892116"/>
          </a:xfrm>
          <a:prstGeom prst="rect">
            <a:avLst/>
          </a:prstGeom>
        </p:spPr>
      </p:pic>
      <p:pic>
        <p:nvPicPr>
          <p:cNvPr id="11" name="Picture 1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70B2E43-57A2-41DB-90A0-B9BF6AC5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68" y="4150738"/>
            <a:ext cx="2374238" cy="1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Moj</a:t>
            </a:r>
            <a:r>
              <a:rPr lang="en-US" dirty="0"/>
              <a:t> put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B19713C-259D-1D74-2E1D-C4058BDDB965}"/>
              </a:ext>
            </a:extLst>
          </p:cNvPr>
          <p:cNvSpPr txBox="1">
            <a:spLocks/>
          </p:cNvSpPr>
          <p:nvPr/>
        </p:nvSpPr>
        <p:spPr>
          <a:xfrm>
            <a:off x="273050" y="2563251"/>
            <a:ext cx="4784725" cy="124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133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PhD, 2014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133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University of Novi Sad, Serbia</a:t>
            </a:r>
            <a:endParaRPr lang="en-GB" sz="21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Image result for serbia map png">
            <a:extLst>
              <a:ext uri="{FF2B5EF4-FFF2-40B4-BE49-F238E27FC236}">
                <a16:creationId xmlns:a16="http://schemas.microsoft.com/office/drawing/2014/main" id="{C075DAF5-F687-CC3E-3350-DEFDEE70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31" y="4447515"/>
            <a:ext cx="1208724" cy="176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weden map png">
            <a:extLst>
              <a:ext uri="{FF2B5EF4-FFF2-40B4-BE49-F238E27FC236}">
                <a16:creationId xmlns:a16="http://schemas.microsoft.com/office/drawing/2014/main" id="{C396D3BB-8C52-BA9B-5765-26701DE7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61" y="2844987"/>
            <a:ext cx="1106667" cy="2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Map Of Kingdom of Norway vector clip art">
            <a:extLst>
              <a:ext uri="{FF2B5EF4-FFF2-40B4-BE49-F238E27FC236}">
                <a16:creationId xmlns:a16="http://schemas.microsoft.com/office/drawing/2014/main" id="{B83CC659-80BD-7127-A7C6-57DBF761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995" y="-223152"/>
            <a:ext cx="3524005" cy="499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5869EB-8A33-0D89-A13A-BBADB4C97A10}"/>
              </a:ext>
            </a:extLst>
          </p:cNvPr>
          <p:cNvSpPr/>
          <p:nvPr/>
        </p:nvSpPr>
        <p:spPr>
          <a:xfrm>
            <a:off x="2843488" y="1867854"/>
            <a:ext cx="6096000" cy="8144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sz="21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/>
              </a:rPr>
              <a:t>Research engineer, 2015</a:t>
            </a:r>
          </a:p>
          <a:p>
            <a:pPr lvl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sz="21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/>
              </a:rPr>
              <a:t>University of Gothenburg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843DC0-4A4D-BB25-2EC9-4E4E78EED3BC}"/>
              </a:ext>
            </a:extLst>
          </p:cNvPr>
          <p:cNvSpPr/>
          <p:nvPr/>
        </p:nvSpPr>
        <p:spPr>
          <a:xfrm>
            <a:off x="6220451" y="1251959"/>
            <a:ext cx="6096000" cy="8144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sz="21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/>
              </a:rPr>
              <a:t>PostDoc</a:t>
            </a:r>
            <a:r>
              <a:rPr lang="en-GB" sz="21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/>
              </a:rPr>
              <a:t>, 2017</a:t>
            </a:r>
          </a:p>
          <a:p>
            <a:pPr lvl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sz="21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/>
              </a:rPr>
              <a:t>NTNU, Trondheim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BAB72A-1A8E-5BF3-1770-574507066D91}"/>
              </a:ext>
            </a:extLst>
          </p:cNvPr>
          <p:cNvSpPr/>
          <p:nvPr/>
        </p:nvSpPr>
        <p:spPr>
          <a:xfrm>
            <a:off x="8543544" y="4757954"/>
            <a:ext cx="3000950" cy="814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sz="21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/>
              </a:rPr>
              <a:t>Associate professor, 2018</a:t>
            </a:r>
          </a:p>
          <a:p>
            <a:pPr lvl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sz="21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/>
              </a:rPr>
              <a:t>USN Vestfold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BBA08E-D9D1-9D75-3591-EAB04523B471}"/>
              </a:ext>
            </a:extLst>
          </p:cNvPr>
          <p:cNvCxnSpPr>
            <a:cxnSpLocks/>
          </p:cNvCxnSpPr>
          <p:nvPr/>
        </p:nvCxnSpPr>
        <p:spPr>
          <a:xfrm>
            <a:off x="959532" y="3431572"/>
            <a:ext cx="269273" cy="48768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8F2679-CBDA-4393-1470-937FAA76D10E}"/>
              </a:ext>
            </a:extLst>
          </p:cNvPr>
          <p:cNvCxnSpPr>
            <a:cxnSpLocks/>
          </p:cNvCxnSpPr>
          <p:nvPr/>
        </p:nvCxnSpPr>
        <p:spPr>
          <a:xfrm>
            <a:off x="4056665" y="2713214"/>
            <a:ext cx="448555" cy="201168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42D1B6-3BF9-7FFF-FC73-FDFF45AD1950}"/>
              </a:ext>
            </a:extLst>
          </p:cNvPr>
          <p:cNvCxnSpPr>
            <a:cxnSpLocks/>
          </p:cNvCxnSpPr>
          <p:nvPr/>
        </p:nvCxnSpPr>
        <p:spPr>
          <a:xfrm>
            <a:off x="8274271" y="1403401"/>
            <a:ext cx="1369263" cy="115916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B50296-80D5-AFCC-1309-69D90C0DC26A}"/>
              </a:ext>
            </a:extLst>
          </p:cNvPr>
          <p:cNvCxnSpPr>
            <a:cxnSpLocks/>
          </p:cNvCxnSpPr>
          <p:nvPr/>
        </p:nvCxnSpPr>
        <p:spPr>
          <a:xfrm flipV="1">
            <a:off x="8830496" y="3845130"/>
            <a:ext cx="626771" cy="94116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row: Right 29">
            <a:extLst>
              <a:ext uri="{FF2B5EF4-FFF2-40B4-BE49-F238E27FC236}">
                <a16:creationId xmlns:a16="http://schemas.microsoft.com/office/drawing/2014/main" id="{80770C1A-F134-137D-781F-CC682A20DFE2}"/>
              </a:ext>
            </a:extLst>
          </p:cNvPr>
          <p:cNvSpPr/>
          <p:nvPr/>
        </p:nvSpPr>
        <p:spPr>
          <a:xfrm rot="20685980">
            <a:off x="2567051" y="4056984"/>
            <a:ext cx="1354667" cy="517452"/>
          </a:xfrm>
          <a:prstGeom prst="rightArrow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Arrow: Right 37">
            <a:extLst>
              <a:ext uri="{FF2B5EF4-FFF2-40B4-BE49-F238E27FC236}">
                <a16:creationId xmlns:a16="http://schemas.microsoft.com/office/drawing/2014/main" id="{E6D88C4C-5003-69E5-4631-FECF3305C367}"/>
              </a:ext>
            </a:extLst>
          </p:cNvPr>
          <p:cNvSpPr/>
          <p:nvPr/>
        </p:nvSpPr>
        <p:spPr>
          <a:xfrm rot="20685980">
            <a:off x="6400956" y="2658256"/>
            <a:ext cx="1354667" cy="517452"/>
          </a:xfrm>
          <a:prstGeom prst="rightArrow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Arrow: Right 38">
            <a:extLst>
              <a:ext uri="{FF2B5EF4-FFF2-40B4-BE49-F238E27FC236}">
                <a16:creationId xmlns:a16="http://schemas.microsoft.com/office/drawing/2014/main" id="{F8D381D9-30D4-4197-DD8F-736E432AF717}"/>
              </a:ext>
            </a:extLst>
          </p:cNvPr>
          <p:cNvSpPr/>
          <p:nvPr/>
        </p:nvSpPr>
        <p:spPr>
          <a:xfrm rot="5400000">
            <a:off x="9828743" y="3480042"/>
            <a:ext cx="1354667" cy="517452"/>
          </a:xfrm>
          <a:prstGeom prst="rightArrow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C1A133-1ECB-04EB-3C30-832EA4495727}"/>
              </a:ext>
            </a:extLst>
          </p:cNvPr>
          <p:cNvSpPr/>
          <p:nvPr/>
        </p:nvSpPr>
        <p:spPr>
          <a:xfrm>
            <a:off x="3448444" y="5682845"/>
            <a:ext cx="312070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sz="2133" dirty="0" err="1">
                <a:solidFill>
                  <a:srgbClr val="00B050"/>
                </a:solidFill>
                <a:latin typeface="Calibri" panose="020F0502020204030204" pitchFamily="34" charset="0"/>
                <a:cs typeface="Arial"/>
              </a:rPr>
              <a:t>Švedska</a:t>
            </a:r>
            <a:r>
              <a:rPr lang="en-GB" sz="2133" dirty="0">
                <a:solidFill>
                  <a:srgbClr val="00B050"/>
                </a:solidFill>
                <a:latin typeface="Calibri" panose="020F0502020204030204" pitchFamily="34" charset="0"/>
                <a:cs typeface="Arial"/>
              </a:rPr>
              <a:t>: EU, </a:t>
            </a:r>
            <a:r>
              <a:rPr lang="en-GB" sz="2133" dirty="0" err="1">
                <a:solidFill>
                  <a:srgbClr val="00B050"/>
                </a:solidFill>
                <a:latin typeface="Calibri" panose="020F0502020204030204" pitchFamily="34" charset="0"/>
                <a:cs typeface="Arial"/>
              </a:rPr>
              <a:t>Šengen</a:t>
            </a:r>
            <a:endParaRPr lang="en-GB" sz="2133" dirty="0">
              <a:solidFill>
                <a:srgbClr val="00B050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1CA571-E596-30AA-5994-8CA48C4C85E8}"/>
              </a:ext>
            </a:extLst>
          </p:cNvPr>
          <p:cNvSpPr/>
          <p:nvPr/>
        </p:nvSpPr>
        <p:spPr>
          <a:xfrm>
            <a:off x="8485347" y="5677193"/>
            <a:ext cx="352400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sz="2133" dirty="0" err="1">
                <a:solidFill>
                  <a:srgbClr val="00B050"/>
                </a:solidFill>
                <a:latin typeface="Calibri" panose="020F0502020204030204" pitchFamily="34" charset="0"/>
                <a:cs typeface="Arial"/>
              </a:rPr>
              <a:t>Norveška</a:t>
            </a:r>
            <a:r>
              <a:rPr lang="en-GB" sz="2133" dirty="0">
                <a:solidFill>
                  <a:srgbClr val="00B050"/>
                </a:solidFill>
                <a:latin typeface="Calibri" panose="020F0502020204030204" pitchFamily="34" charset="0"/>
                <a:cs typeface="Arial"/>
              </a:rPr>
              <a:t>: EFTA, EEA, </a:t>
            </a:r>
            <a:r>
              <a:rPr lang="en-GB" sz="2133" dirty="0" err="1">
                <a:solidFill>
                  <a:srgbClr val="00B050"/>
                </a:solidFill>
                <a:latin typeface="Calibri" panose="020F0502020204030204" pitchFamily="34" charset="0"/>
                <a:cs typeface="Arial"/>
              </a:rPr>
              <a:t>Šengen</a:t>
            </a:r>
            <a:endParaRPr lang="en-GB" sz="2133" dirty="0">
              <a:solidFill>
                <a:srgbClr val="00B050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7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Norveška</a:t>
            </a:r>
            <a:r>
              <a:rPr lang="en-GB" dirty="0"/>
              <a:t> – </a:t>
            </a:r>
            <a:r>
              <a:rPr lang="en-GB" dirty="0" err="1"/>
              <a:t>obrazovni</a:t>
            </a:r>
            <a:r>
              <a:rPr lang="en-GB" dirty="0"/>
              <a:t> </a:t>
            </a:r>
            <a:r>
              <a:rPr lang="en-GB" dirty="0" err="1"/>
              <a:t>sistem</a:t>
            </a:r>
            <a:endParaRPr lang="en-GB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5352" y="1320799"/>
            <a:ext cx="67648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0009" y="2036033"/>
            <a:ext cx="3495148" cy="33686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Mogućnost</a:t>
            </a:r>
            <a:r>
              <a:rPr lang="en-GB" sz="2000" dirty="0"/>
              <a:t> </a:t>
            </a:r>
            <a:r>
              <a:rPr lang="en-GB" sz="2000" dirty="0" err="1"/>
              <a:t>besplatnog</a:t>
            </a:r>
            <a:r>
              <a:rPr lang="en-GB" sz="2000" dirty="0"/>
              <a:t> </a:t>
            </a:r>
            <a:r>
              <a:rPr lang="en-GB" sz="2000" dirty="0" err="1"/>
              <a:t>školovanja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Studentska</a:t>
            </a:r>
            <a:r>
              <a:rPr lang="en-GB" sz="2000" dirty="0"/>
              <a:t> </a:t>
            </a:r>
            <a:r>
              <a:rPr lang="en-GB" sz="2000" dirty="0" err="1"/>
              <a:t>razmena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Efikasna</a:t>
            </a:r>
            <a:r>
              <a:rPr lang="en-GB" sz="2000" dirty="0"/>
              <a:t> </a:t>
            </a:r>
            <a:r>
              <a:rPr lang="en-GB" sz="2000" dirty="0" err="1"/>
              <a:t>nostrifikacija</a:t>
            </a:r>
            <a:r>
              <a:rPr lang="en-GB" sz="2000" dirty="0"/>
              <a:t> diploma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71332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71332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" name="Picture 2" descr="Education in Norway |">
            <a:extLst>
              <a:ext uri="{FF2B5EF4-FFF2-40B4-BE49-F238E27FC236}">
                <a16:creationId xmlns:a16="http://schemas.microsoft.com/office/drawing/2014/main" id="{D8FE0B01-5B63-A896-45A2-C3FAF4697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9"/>
          <a:stretch/>
        </p:blipFill>
        <p:spPr bwMode="auto">
          <a:xfrm>
            <a:off x="34236" y="1320799"/>
            <a:ext cx="5165100" cy="55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Norveška</a:t>
            </a:r>
            <a:r>
              <a:rPr lang="nb-NO" dirty="0"/>
              <a:t> - </a:t>
            </a:r>
            <a:r>
              <a:rPr lang="nb-NO" dirty="0" err="1"/>
              <a:t>zapošljavanje</a:t>
            </a:r>
            <a:endParaRPr lang="en-US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3149048" cy="3368675"/>
          </a:xfrm>
        </p:spPr>
        <p:txBody>
          <a:bodyPr/>
          <a:lstStyle/>
          <a:p>
            <a:r>
              <a:rPr lang="en-US" sz="2400" b="1" dirty="0" err="1"/>
              <a:t>Pronalaženje</a:t>
            </a:r>
            <a:r>
              <a:rPr lang="en-US" sz="2400" b="1" dirty="0"/>
              <a:t> </a:t>
            </a:r>
            <a:r>
              <a:rPr lang="en-US" sz="2400" b="1" dirty="0" err="1"/>
              <a:t>zaposlenja</a:t>
            </a:r>
            <a:endParaRPr lang="en-US" sz="2400" b="1" dirty="0"/>
          </a:p>
          <a:p>
            <a:pPr marL="285750" lvl="1" indent="-285750">
              <a:spcBef>
                <a:spcPts val="1000"/>
              </a:spcBef>
            </a:pPr>
            <a:r>
              <a:rPr lang="en-GB" sz="1800" dirty="0">
                <a:ea typeface="+mj-ea"/>
                <a:cs typeface="+mj-cs"/>
              </a:rPr>
              <a:t>Internet </a:t>
            </a:r>
            <a:r>
              <a:rPr lang="en-GB" sz="1800" dirty="0" err="1">
                <a:ea typeface="+mj-ea"/>
                <a:cs typeface="+mj-cs"/>
              </a:rPr>
              <a:t>ili</a:t>
            </a:r>
            <a:r>
              <a:rPr lang="en-GB" sz="1800" dirty="0">
                <a:ea typeface="+mj-ea"/>
                <a:cs typeface="+mj-cs"/>
              </a:rPr>
              <a:t> </a:t>
            </a:r>
            <a:r>
              <a:rPr lang="en-GB" sz="1800" dirty="0" err="1">
                <a:ea typeface="+mj-ea"/>
                <a:cs typeface="+mj-cs"/>
              </a:rPr>
              <a:t>agencije</a:t>
            </a:r>
            <a:endParaRPr lang="en-GB" sz="1800" dirty="0">
              <a:ea typeface="+mj-ea"/>
              <a:cs typeface="+mj-cs"/>
            </a:endParaRPr>
          </a:p>
          <a:p>
            <a:pPr marL="285750" lvl="1" indent="-285750">
              <a:spcBef>
                <a:spcPts val="1000"/>
              </a:spcBef>
            </a:pPr>
            <a:r>
              <a:rPr lang="en-GB" sz="1800" dirty="0" err="1">
                <a:ea typeface="+mj-ea"/>
                <a:cs typeface="+mj-cs"/>
              </a:rPr>
              <a:t>Transparentnost</a:t>
            </a:r>
            <a:endParaRPr lang="en-GB" sz="1800" dirty="0">
              <a:ea typeface="+mj-ea"/>
              <a:cs typeface="+mj-cs"/>
            </a:endParaRPr>
          </a:p>
          <a:p>
            <a:pPr marL="285750" lvl="1" indent="-285750">
              <a:spcBef>
                <a:spcPts val="1000"/>
              </a:spcBef>
            </a:pPr>
            <a:r>
              <a:rPr lang="en-GB" sz="1800" dirty="0" err="1">
                <a:ea typeface="+mj-ea"/>
                <a:cs typeface="+mj-cs"/>
              </a:rPr>
              <a:t>Jednake</a:t>
            </a:r>
            <a:r>
              <a:rPr lang="en-GB" sz="1800" dirty="0">
                <a:ea typeface="+mj-ea"/>
                <a:cs typeface="+mj-cs"/>
              </a:rPr>
              <a:t> </a:t>
            </a:r>
            <a:r>
              <a:rPr lang="en-GB" sz="1800" dirty="0" err="1">
                <a:ea typeface="+mj-ea"/>
                <a:cs typeface="+mj-cs"/>
              </a:rPr>
              <a:t>mogućnosti</a:t>
            </a:r>
            <a:endParaRPr lang="en-GB" sz="1800" dirty="0">
              <a:ea typeface="+mj-ea"/>
              <a:cs typeface="+mj-cs"/>
            </a:endParaRPr>
          </a:p>
          <a:p>
            <a:pPr marL="285750" lvl="1" indent="-285750">
              <a:spcBef>
                <a:spcPts val="1000"/>
              </a:spcBef>
            </a:pPr>
            <a:r>
              <a:rPr lang="en-GB" sz="1800" dirty="0" err="1">
                <a:ea typeface="+mj-ea"/>
                <a:cs typeface="+mj-cs"/>
              </a:rPr>
              <a:t>Važnost</a:t>
            </a:r>
            <a:r>
              <a:rPr lang="en-GB" sz="1800" dirty="0">
                <a:ea typeface="+mj-ea"/>
                <a:cs typeface="+mj-cs"/>
              </a:rPr>
              <a:t> </a:t>
            </a:r>
            <a:r>
              <a:rPr lang="en-GB" sz="1800" dirty="0" err="1">
                <a:ea typeface="+mj-ea"/>
                <a:cs typeface="+mj-cs"/>
              </a:rPr>
              <a:t>preporuka</a:t>
            </a:r>
            <a:r>
              <a:rPr lang="en-GB" sz="1800" dirty="0">
                <a:ea typeface="+mj-ea"/>
                <a:cs typeface="+mj-cs"/>
              </a:rPr>
              <a:t> </a:t>
            </a:r>
            <a:r>
              <a:rPr lang="en-GB" sz="1800" dirty="0" err="1">
                <a:ea typeface="+mj-ea"/>
                <a:cs typeface="+mj-cs"/>
              </a:rPr>
              <a:t>i</a:t>
            </a:r>
            <a:r>
              <a:rPr lang="en-GB" sz="1800" dirty="0">
                <a:ea typeface="+mj-ea"/>
                <a:cs typeface="+mj-cs"/>
              </a:rPr>
              <a:t> </a:t>
            </a:r>
            <a:r>
              <a:rPr lang="en-GB" sz="1800" dirty="0" err="1">
                <a:ea typeface="+mj-ea"/>
                <a:cs typeface="+mj-cs"/>
              </a:rPr>
              <a:t>mreže</a:t>
            </a:r>
            <a:r>
              <a:rPr lang="en-GB" sz="1800" dirty="0">
                <a:ea typeface="+mj-ea"/>
                <a:cs typeface="+mj-cs"/>
              </a:rPr>
              <a:t> </a:t>
            </a:r>
            <a:r>
              <a:rPr lang="en-GB" sz="1800" dirty="0" err="1">
                <a:ea typeface="+mj-ea"/>
                <a:cs typeface="+mj-cs"/>
              </a:rPr>
              <a:t>kontakata</a:t>
            </a:r>
            <a:endParaRPr lang="en-US" sz="1800" dirty="0"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Prioritet</a:t>
            </a:r>
            <a:r>
              <a:rPr lang="en-US" sz="1800" dirty="0"/>
              <a:t>: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 err="1"/>
              <a:t>Norveški</a:t>
            </a:r>
            <a:r>
              <a:rPr lang="en-US" sz="1800" dirty="0"/>
              <a:t> </a:t>
            </a:r>
            <a:r>
              <a:rPr lang="en-US" sz="1800" dirty="0" err="1"/>
              <a:t>državljani</a:t>
            </a:r>
            <a:endParaRPr lang="en-US" sz="1800" dirty="0"/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/>
              <a:t>EU/EEA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 err="1"/>
              <a:t>Ostatak</a:t>
            </a:r>
            <a:r>
              <a:rPr lang="en-US" sz="1800" dirty="0"/>
              <a:t> </a:t>
            </a:r>
            <a:r>
              <a:rPr lang="en-US" sz="1800" dirty="0" err="1"/>
              <a:t>sveta</a:t>
            </a:r>
            <a:endParaRPr lang="en-US" sz="1800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/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b="1" dirty="0" err="1"/>
              <a:t>Radni</a:t>
            </a:r>
            <a:r>
              <a:rPr lang="en-US" sz="2400" b="1" dirty="0"/>
              <a:t> </a:t>
            </a:r>
            <a:r>
              <a:rPr lang="en-US" sz="2400" b="1" dirty="0" err="1"/>
              <a:t>odnos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Neformalni</a:t>
            </a:r>
            <a:r>
              <a:rPr lang="en-US" sz="1800" dirty="0"/>
              <a:t> </a:t>
            </a:r>
            <a:r>
              <a:rPr lang="en-US" sz="1800" dirty="0" err="1"/>
              <a:t>odnosi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Uticajni</a:t>
            </a:r>
            <a:r>
              <a:rPr lang="en-US" sz="1800" dirty="0"/>
              <a:t> </a:t>
            </a:r>
            <a:r>
              <a:rPr lang="en-US" sz="1800" dirty="0" err="1"/>
              <a:t>sindikati</a:t>
            </a:r>
            <a:endParaRPr lang="en-US" sz="1800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boys overlooking the side of a bridge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</a:t>
            </a:r>
            <a:r>
              <a:rPr lang="en-US" dirty="0" err="1"/>
              <a:t>stranice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tekstom</a:t>
            </a:r>
            <a:r>
              <a:rPr lang="en-US" dirty="0"/>
              <a:t> (</a:t>
            </a:r>
            <a:r>
              <a:rPr lang="en-US" dirty="0" err="1"/>
              <a:t>predstavljanje</a:t>
            </a:r>
            <a:r>
              <a:rPr lang="en-US" dirty="0"/>
              <a:t> </a:t>
            </a:r>
            <a:r>
              <a:rPr lang="en-US" dirty="0" err="1"/>
              <a:t>odabrane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)</a:t>
            </a:r>
          </a:p>
        </p:txBody>
      </p:sp>
      <p:pic>
        <p:nvPicPr>
          <p:cNvPr id="40" name="Content Placeholder 79" descr="Open Book">
            <a:extLst>
              <a:ext uri="{FF2B5EF4-FFF2-40B4-BE49-F238E27FC236}">
                <a16:creationId xmlns:a16="http://schemas.microsoft.com/office/drawing/2014/main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31" name="Text Placeholder 30" descr="Slide content">
            <a:extLst>
              <a:ext uri="{FF2B5EF4-FFF2-40B4-BE49-F238E27FC236}">
                <a16:creationId xmlns:a16="http://schemas.microsoft.com/office/drawing/2014/main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  <a:p>
            <a:r>
              <a:rPr lang="en-US" dirty="0"/>
              <a:t>Pellentesque habitant morbi tristique senectus et netus et malesuada fames ac turpis egestas. Proin pharetra nonummy pede. 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5" descr="Slide number">
            <a:extLst>
              <a:ext uri="{FF2B5EF4-FFF2-40B4-BE49-F238E27FC236}">
                <a16:creationId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</a:t>
            </a:r>
            <a:r>
              <a:rPr lang="en-US" dirty="0" err="1"/>
              <a:t>stranice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tabelom</a:t>
            </a:r>
            <a:r>
              <a:rPr lang="en-US" dirty="0"/>
              <a:t> (</a:t>
            </a:r>
            <a:r>
              <a:rPr lang="en-US" dirty="0" err="1"/>
              <a:t>predstavljanje</a:t>
            </a:r>
            <a:r>
              <a:rPr lang="en-US" dirty="0"/>
              <a:t> </a:t>
            </a:r>
            <a:r>
              <a:rPr lang="en-US" dirty="0" err="1"/>
              <a:t>odabrane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)</a:t>
            </a: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18DA92-5FF3-4104-A4AD-2CBC58FC3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71030"/>
              </p:ext>
            </p:extLst>
          </p:nvPr>
        </p:nvGraphicFramePr>
        <p:xfrm>
          <a:off x="633186" y="1512416"/>
          <a:ext cx="10949215" cy="38207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89843">
                  <a:extLst>
                    <a:ext uri="{9D8B030D-6E8A-4147-A177-3AD203B41FA5}">
                      <a16:colId xmlns:a16="http://schemas.microsoft.com/office/drawing/2014/main" val="2752061506"/>
                    </a:ext>
                  </a:extLst>
                </a:gridCol>
                <a:gridCol w="2189843">
                  <a:extLst>
                    <a:ext uri="{9D8B030D-6E8A-4147-A177-3AD203B41FA5}">
                      <a16:colId xmlns:a16="http://schemas.microsoft.com/office/drawing/2014/main" val="3057165699"/>
                    </a:ext>
                  </a:extLst>
                </a:gridCol>
                <a:gridCol w="2189843">
                  <a:extLst>
                    <a:ext uri="{9D8B030D-6E8A-4147-A177-3AD203B41FA5}">
                      <a16:colId xmlns:a16="http://schemas.microsoft.com/office/drawing/2014/main" val="932898841"/>
                    </a:ext>
                  </a:extLst>
                </a:gridCol>
                <a:gridCol w="2189843">
                  <a:extLst>
                    <a:ext uri="{9D8B030D-6E8A-4147-A177-3AD203B41FA5}">
                      <a16:colId xmlns:a16="http://schemas.microsoft.com/office/drawing/2014/main" val="1832443924"/>
                    </a:ext>
                  </a:extLst>
                </a:gridCol>
                <a:gridCol w="2189843">
                  <a:extLst>
                    <a:ext uri="{9D8B030D-6E8A-4147-A177-3AD203B41FA5}">
                      <a16:colId xmlns:a16="http://schemas.microsoft.com/office/drawing/2014/main" val="1078784030"/>
                    </a:ext>
                  </a:extLst>
                </a:gridCol>
              </a:tblGrid>
              <a:tr h="5458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Title1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Title2</a:t>
                      </a:r>
                      <a:endParaRPr lang="en-GB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Title3</a:t>
                      </a:r>
                      <a:endParaRPr lang="en-GB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Title4</a:t>
                      </a:r>
                      <a:endParaRPr lang="en-GB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Title5</a:t>
                      </a:r>
                      <a:endParaRPr lang="en-GB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78168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539862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435978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075193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034183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849101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01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5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Primer </a:t>
            </a:r>
            <a:r>
              <a:rPr lang="en-US" dirty="0" err="1">
                <a:solidFill>
                  <a:schemeClr val="bg1"/>
                </a:solidFill>
              </a:rPr>
              <a:t>strane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razdvajanje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odeljaka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Na primer, </a:t>
            </a:r>
            <a:r>
              <a:rPr lang="en-US" dirty="0" err="1">
                <a:solidFill>
                  <a:schemeClr val="bg1"/>
                </a:solidFill>
              </a:rPr>
              <a:t>prvi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odeljak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prezentacije</a:t>
            </a:r>
            <a:r>
              <a:rPr lang="sr-Latn-RS" dirty="0">
                <a:solidFill>
                  <a:schemeClr val="bg1"/>
                </a:solidFill>
              </a:rPr>
              <a:t>, drugi odeljak prezentacije, itd.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Primer </a:t>
            </a:r>
            <a:r>
              <a:rPr lang="en-US" dirty="0" err="1">
                <a:solidFill>
                  <a:schemeClr val="bg1"/>
                </a:solidFill>
              </a:rPr>
              <a:t>strane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razdvajanje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odeljaka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Na primer, </a:t>
            </a:r>
            <a:r>
              <a:rPr lang="en-US" dirty="0" err="1">
                <a:solidFill>
                  <a:schemeClr val="bg1"/>
                </a:solidFill>
              </a:rPr>
              <a:t>prvi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odeljak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prezentacije</a:t>
            </a:r>
            <a:r>
              <a:rPr lang="sr-Latn-RS" dirty="0">
                <a:solidFill>
                  <a:schemeClr val="bg1"/>
                </a:solidFill>
              </a:rPr>
              <a:t>, drugi odeljak prezentacije, itd.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575C36-314A-42CB-9114-6E0CE4AB2735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298</Words>
  <Application>Microsoft Macintosh PowerPoint</Application>
  <PresentationFormat>Widescreen</PresentationFormat>
  <Paragraphs>67</Paragraphs>
  <Slides>11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Office Theme</vt:lpstr>
      <vt:lpstr>INEES Introduction to  EU Education for Secondary Schools</vt:lpstr>
      <vt:lpstr>Boban Vesin Obrazovanje i zapošljavanje – iskustva iz Norveške </vt:lpstr>
      <vt:lpstr>Moj put</vt:lpstr>
      <vt:lpstr>Norveška – obrazovni sistem</vt:lpstr>
      <vt:lpstr>Norveška - zapošljavanje</vt:lpstr>
      <vt:lpstr>Primer stranice sa tekstom (predstavljanje odabrane teme)</vt:lpstr>
      <vt:lpstr>Primer stranice sa tabelom (predstavljanje odabrane teme)</vt:lpstr>
      <vt:lpstr>Primer strane za razdvajanje odeljaka</vt:lpstr>
      <vt:lpstr>Primer strane za razdvajanje odeljaka</vt:lpstr>
      <vt:lpstr>Primer strane za razdvajanje odeljaka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INEES Introduction to  EU Education for Secondary Schools</dc:title>
  <dc:creator/>
  <cp:lastModifiedBy/>
  <cp:revision>2</cp:revision>
  <dcterms:created xsi:type="dcterms:W3CDTF">2020-02-07T13:32:30Z</dcterms:created>
  <dcterms:modified xsi:type="dcterms:W3CDTF">2022-05-17T18:46:56Z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