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</p:sldMasterIdLst>
  <p:notesMasterIdLst>
    <p:notesMasterId r:id="rId39"/>
  </p:notesMasterIdLst>
  <p:sldIdLst>
    <p:sldId id="256" r:id="rId2"/>
    <p:sldId id="261" r:id="rId3"/>
    <p:sldId id="283" r:id="rId4"/>
    <p:sldId id="287" r:id="rId5"/>
    <p:sldId id="288" r:id="rId6"/>
    <p:sldId id="259" r:id="rId7"/>
    <p:sldId id="264" r:id="rId8"/>
    <p:sldId id="267" r:id="rId9"/>
    <p:sldId id="268" r:id="rId10"/>
    <p:sldId id="277" r:id="rId11"/>
    <p:sldId id="275" r:id="rId12"/>
    <p:sldId id="276" r:id="rId13"/>
    <p:sldId id="278" r:id="rId14"/>
    <p:sldId id="281" r:id="rId15"/>
    <p:sldId id="282" r:id="rId16"/>
    <p:sldId id="289" r:id="rId17"/>
    <p:sldId id="290" r:id="rId18"/>
    <p:sldId id="291" r:id="rId19"/>
    <p:sldId id="293" r:id="rId20"/>
    <p:sldId id="294" r:id="rId21"/>
    <p:sldId id="292" r:id="rId22"/>
    <p:sldId id="295" r:id="rId23"/>
    <p:sldId id="296" r:id="rId24"/>
    <p:sldId id="334" r:id="rId25"/>
    <p:sldId id="337" r:id="rId26"/>
    <p:sldId id="311" r:id="rId27"/>
    <p:sldId id="312" r:id="rId28"/>
    <p:sldId id="338" r:id="rId29"/>
    <p:sldId id="339" r:id="rId30"/>
    <p:sldId id="317" r:id="rId31"/>
    <p:sldId id="324" r:id="rId32"/>
    <p:sldId id="327" r:id="rId33"/>
    <p:sldId id="341" r:id="rId34"/>
    <p:sldId id="342" r:id="rId35"/>
    <p:sldId id="328" r:id="rId36"/>
    <p:sldId id="348" r:id="rId37"/>
    <p:sldId id="347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Jovicic Vukovic" initials="AJV" lastIdx="1" clrIdx="0">
    <p:extLst>
      <p:ext uri="{19B8F6BF-5375-455C-9EA6-DF929625EA0E}">
        <p15:presenceInfo xmlns:p15="http://schemas.microsoft.com/office/powerpoint/2012/main" userId="df9f962d1c83efd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B08046-5865-4873-A0C5-6E79518BA0D8}" v="7" dt="2022-05-17T08:07:06.3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3" autoAdjust="0"/>
    <p:restoredTop sz="93522" autoAdjust="0"/>
  </p:normalViewPr>
  <p:slideViewPr>
    <p:cSldViewPr snapToGrid="0">
      <p:cViewPr varScale="1">
        <p:scale>
          <a:sx n="54" d="100"/>
          <a:sy n="54" d="100"/>
        </p:scale>
        <p:origin x="12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аташа Папић-Благојевић" userId="78fc77f87e8ee7f0" providerId="LiveId" clId="{F4407AB0-CE96-4142-B7DC-BFA48BCA33EF}"/>
    <pc:docChg chg="modSld">
      <pc:chgData name="Наташа Папић-Благојевић" userId="78fc77f87e8ee7f0" providerId="LiveId" clId="{F4407AB0-CE96-4142-B7DC-BFA48BCA33EF}" dt="2022-05-17T18:56:15.943" v="28" actId="20577"/>
      <pc:docMkLst>
        <pc:docMk/>
      </pc:docMkLst>
      <pc:sldChg chg="modSp mod">
        <pc:chgData name="Наташа Папић-Благојевић" userId="78fc77f87e8ee7f0" providerId="LiveId" clId="{F4407AB0-CE96-4142-B7DC-BFA48BCA33EF}" dt="2022-05-17T18:56:15.943" v="28" actId="20577"/>
        <pc:sldMkLst>
          <pc:docMk/>
          <pc:sldMk cId="309766744" sldId="256"/>
        </pc:sldMkLst>
        <pc:spChg chg="mod">
          <ac:chgData name="Наташа Папић-Благојевић" userId="78fc77f87e8ee7f0" providerId="LiveId" clId="{F4407AB0-CE96-4142-B7DC-BFA48BCA33EF}" dt="2022-05-17T18:56:15.943" v="28" actId="20577"/>
          <ac:spMkLst>
            <pc:docMk/>
            <pc:sldMk cId="309766744" sldId="256"/>
            <ac:spMk id="3" creationId="{56CDE16D-82F2-463A-8BB8-94AE769A6580}"/>
          </ac:spMkLst>
        </pc:spChg>
      </pc:sldChg>
    </pc:docChg>
  </pc:docChgLst>
  <pc:docChgLst>
    <pc:chgData name="Ana Jovicic Vukovic" userId="df9f962d1c83efd5" providerId="LiveId" clId="{61B08046-5865-4873-A0C5-6E79518BA0D8}"/>
    <pc:docChg chg="undo custSel addSld modSld">
      <pc:chgData name="Ana Jovicic Vukovic" userId="df9f962d1c83efd5" providerId="LiveId" clId="{61B08046-5865-4873-A0C5-6E79518BA0D8}" dt="2022-05-17T08:09:32.953" v="177" actId="20577"/>
      <pc:docMkLst>
        <pc:docMk/>
      </pc:docMkLst>
      <pc:sldChg chg="addSp delSp modSp new mod">
        <pc:chgData name="Ana Jovicic Vukovic" userId="df9f962d1c83efd5" providerId="LiveId" clId="{61B08046-5865-4873-A0C5-6E79518BA0D8}" dt="2022-05-17T08:09:32.953" v="177" actId="20577"/>
        <pc:sldMkLst>
          <pc:docMk/>
          <pc:sldMk cId="3142957918" sldId="348"/>
        </pc:sldMkLst>
        <pc:spChg chg="del">
          <ac:chgData name="Ana Jovicic Vukovic" userId="df9f962d1c83efd5" providerId="LiveId" clId="{61B08046-5865-4873-A0C5-6E79518BA0D8}" dt="2022-05-17T08:06:46.298" v="86" actId="478"/>
          <ac:spMkLst>
            <pc:docMk/>
            <pc:sldMk cId="3142957918" sldId="348"/>
            <ac:spMk id="2" creationId="{F4C831FC-F8FB-921F-06E6-9F2758A517C3}"/>
          </ac:spMkLst>
        </pc:spChg>
        <pc:spChg chg="mod">
          <ac:chgData name="Ana Jovicic Vukovic" userId="df9f962d1c83efd5" providerId="LiveId" clId="{61B08046-5865-4873-A0C5-6E79518BA0D8}" dt="2022-05-17T08:09:32.953" v="177" actId="20577"/>
          <ac:spMkLst>
            <pc:docMk/>
            <pc:sldMk cId="3142957918" sldId="348"/>
            <ac:spMk id="3" creationId="{1808C8BD-BF3A-4BDA-42D4-F4073069B60A}"/>
          </ac:spMkLst>
        </pc:spChg>
        <pc:picChg chg="add mod">
          <ac:chgData name="Ana Jovicic Vukovic" userId="df9f962d1c83efd5" providerId="LiveId" clId="{61B08046-5865-4873-A0C5-6E79518BA0D8}" dt="2022-05-17T08:07:06.389" v="93" actId="14100"/>
          <ac:picMkLst>
            <pc:docMk/>
            <pc:sldMk cId="3142957918" sldId="348"/>
            <ac:picMk id="1026" creationId="{2EAD5457-F378-54FD-EB57-BAA6BAC8C1F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ukovic\Desktop\STAVOVI%20O%20EU\Stavovi%20o%20EU%20-%20Rezultat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ukovic\Desktop\STAVOVI%20O%20EU\Stavovi%20o%20EU%20-%20Rezultati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ukovic\Desktop\STAVOVI%20O%20EU\Stavovi%20o%20EU%20-%20Rezultati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ukovic\Desktop\STAVOVI%20O%20EU\Stavovi%20o%20EU%20-%20Rezultati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ukovic\Desktop\STAVOVI%20O%20EU\Stavovi%20o%20EU%20-%20Rezultati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ukovic\Desktop\STAVOVI%20O%20EU\Stavovi%20o%20EU%20-%20Rezultati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ukovic\Desktop\STAVOVI%20O%20EU\Stavovi%20o%20EU%20-%20Rezultati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ukovic\Desktop\STAVOVI%20O%20EU\Stavovi%20o%20EU%20-%20Rezultati.xlsx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ukovic\Desktop\STAVOVI%20O%20EU\Stavovi%20o%20EU%20-%20Rezultati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ukovic\Desktop\STAVOVI%20O%20EU\Stavovi%20o%20EU%20-%20Rezultati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ukovic\Desktop\STAVOVI%20O%20EU\Stavovi%20o%20EU%20-%20Rezultati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ukovic\Desktop\STAVOVI%20O%20EU\Stavovi%20o%20EU%20-%20Rezultati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ukovic\Desktop\STAVOVI%20O%20EU\Stavovi%20o%20EU%20-%20Rezultati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ukovic\Desktop\STAVOVI%20O%20EU\Stavovi%20o%20EU%20-%20Rezultati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ukovic\Desktop\STAVOVI%20O%20EU\Stavovi%20o%20EU%20-%20Rezultat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Pol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6000"/>
                      <a:lumMod val="100000"/>
                    </a:schemeClr>
                  </a:gs>
                  <a:gs pos="78000">
                    <a:schemeClr val="accent1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1-8BF2-4034-92AD-1E49FFB2ABB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6000"/>
                      <a:lumMod val="100000"/>
                    </a:schemeClr>
                  </a:gs>
                  <a:gs pos="78000">
                    <a:schemeClr val="accent2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3-8BF2-4034-92AD-1E49FFB2ABB7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'Demografski podaci'!$A$2:$A$3</c:f>
              <c:strCache>
                <c:ptCount val="2"/>
                <c:pt idx="0">
                  <c:v>Muški</c:v>
                </c:pt>
                <c:pt idx="1">
                  <c:v>Ženski</c:v>
                </c:pt>
              </c:strCache>
            </c:strRef>
          </c:cat>
          <c:val>
            <c:numRef>
              <c:f>'Demografski podaci'!$B$2:$B$3</c:f>
              <c:numCache>
                <c:formatCode>General</c:formatCode>
                <c:ptCount val="2"/>
                <c:pt idx="0">
                  <c:v>37.1</c:v>
                </c:pt>
                <c:pt idx="1">
                  <c:v>62.9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5B-4D40-BAD6-BFC409ED038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U </a:t>
            </a:r>
            <a:r>
              <a:rPr lang="en-US" dirty="0" err="1"/>
              <a:t>kojoj</a:t>
            </a:r>
            <a:r>
              <a:rPr lang="en-US" dirty="0"/>
              <a:t> </a:t>
            </a:r>
            <a:r>
              <a:rPr lang="en-US" dirty="0" err="1"/>
              <a:t>ste</a:t>
            </a:r>
            <a:r>
              <a:rPr lang="en-US" dirty="0"/>
              <a:t> meri </a:t>
            </a:r>
            <a:r>
              <a:rPr lang="en-US" dirty="0" err="1"/>
              <a:t>zainteresovani</a:t>
            </a:r>
            <a:r>
              <a:rPr lang="en-US" dirty="0"/>
              <a:t> da </a:t>
            </a:r>
            <a:r>
              <a:rPr lang="en-US" dirty="0" err="1"/>
              <a:t>dobijete</a:t>
            </a:r>
            <a:r>
              <a:rPr lang="en-US" dirty="0"/>
              <a:t> </a:t>
            </a:r>
            <a:r>
              <a:rPr lang="en-US" dirty="0" err="1"/>
              <a:t>informacije</a:t>
            </a:r>
            <a:r>
              <a:rPr lang="en-US" dirty="0"/>
              <a:t> o </a:t>
            </a:r>
            <a:r>
              <a:rPr lang="en-US" dirty="0" err="1"/>
              <a:t>Evropskoj</a:t>
            </a:r>
            <a:r>
              <a:rPr lang="en-US" dirty="0"/>
              <a:t> </a:t>
            </a:r>
            <a:r>
              <a:rPr lang="en-US" dirty="0" err="1"/>
              <a:t>uniji</a:t>
            </a:r>
            <a:r>
              <a:rPr lang="en-US" dirty="0"/>
              <a:t>?</a:t>
            </a:r>
          </a:p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 dirty="0"/>
          </a:p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 dirty="0"/>
          </a:p>
        </c:rich>
      </c:tx>
      <c:layout>
        <c:manualLayout>
          <c:xMode val="edge"/>
          <c:yMode val="edge"/>
          <c:x val="0.13204067836990113"/>
          <c:y val="1.105441155452357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explosion val="7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581B-4213-872B-A306BCFD196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81B-4213-872B-A306BCFD196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81B-4213-872B-A306BCFD196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581B-4213-872B-A306BCFD196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581B-4213-872B-A306BCFD1961}"/>
              </c:ext>
            </c:extLst>
          </c:dPt>
          <c:dLbls>
            <c:dLbl>
              <c:idx val="1"/>
              <c:layout>
                <c:manualLayout>
                  <c:x val="8.1255766280264471E-2"/>
                  <c:y val="-2.2108823109047156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81B-4213-872B-A306BCFD1961}"/>
                </c:ext>
              </c:extLst>
            </c:dLbl>
            <c:dLbl>
              <c:idx val="2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581B-4213-872B-A306BCFD1961}"/>
                </c:ext>
              </c:extLst>
            </c:dLbl>
            <c:dLbl>
              <c:idx val="3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581B-4213-872B-A306BCFD1961}"/>
                </c:ext>
              </c:extLst>
            </c:dLbl>
            <c:dLbl>
              <c:idx val="4"/>
              <c:layout>
                <c:manualLayout>
                  <c:x val="4.2843949493230359E-2"/>
                  <c:y val="-4.0532374133141705E-17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81B-4213-872B-A306BCFD1961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Informisanost!$A$29:$A$33</c:f>
              <c:strCache>
                <c:ptCount val="5"/>
                <c:pt idx="0">
                  <c:v>Uopšte nisam zainteresovan/a</c:v>
                </c:pt>
                <c:pt idx="1">
                  <c:v>Nisam zainteresovan/a</c:v>
                </c:pt>
                <c:pt idx="2">
                  <c:v>Srednje sam zainteresovan/a</c:v>
                </c:pt>
                <c:pt idx="3">
                  <c:v>Zainteresovan/a sam</c:v>
                </c:pt>
                <c:pt idx="4">
                  <c:v>Veoma sam zainteresovan/a</c:v>
                </c:pt>
              </c:strCache>
            </c:strRef>
          </c:cat>
          <c:val>
            <c:numRef>
              <c:f>Informisanost!$B$29:$B$33</c:f>
              <c:numCache>
                <c:formatCode>General</c:formatCode>
                <c:ptCount val="5"/>
                <c:pt idx="0">
                  <c:v>35.4</c:v>
                </c:pt>
                <c:pt idx="1">
                  <c:v>21.6</c:v>
                </c:pt>
                <c:pt idx="2">
                  <c:v>26.9</c:v>
                </c:pt>
                <c:pt idx="3">
                  <c:v>10.1</c:v>
                </c:pt>
                <c:pt idx="4">
                  <c:v>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61-4C17-A11D-00FE1A62652A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U kojoj meri podržavate pridruživanje Srbije Evropskoj uniji?</a:t>
            </a:r>
          </a:p>
          <a:p>
            <a:pPr>
              <a:defRPr sz="192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  <a:p>
            <a:pPr>
              <a:defRPr sz="192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304A-4414-B922-F2E0B3AA31E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04A-4414-B922-F2E0B3AA31EA}"/>
              </c:ext>
            </c:extLst>
          </c:dPt>
          <c:dPt>
            <c:idx val="2"/>
            <c:bubble3D val="0"/>
            <c:explosion val="9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78A-4678-B098-CDBAF00E11B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304A-4414-B922-F2E0B3AA31E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04A-4414-B922-F2E0B3AA31EA}"/>
              </c:ext>
            </c:extLst>
          </c:dPt>
          <c:dLbls>
            <c:dLbl>
              <c:idx val="0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304A-4414-B922-F2E0B3AA31EA}"/>
                </c:ext>
              </c:extLst>
            </c:dLbl>
            <c:dLbl>
              <c:idx val="1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304A-4414-B922-F2E0B3AA31EA}"/>
                </c:ext>
              </c:extLst>
            </c:dLbl>
            <c:dLbl>
              <c:idx val="2"/>
              <c:layout>
                <c:manualLayout>
                  <c:x val="-0.17277486910994769"/>
                  <c:y val="0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8A-4678-B098-CDBAF00E11B4}"/>
                </c:ext>
              </c:extLst>
            </c:dLbl>
            <c:dLbl>
              <c:idx val="3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304A-4414-B922-F2E0B3AA31EA}"/>
                </c:ext>
              </c:extLst>
            </c:dLbl>
            <c:dLbl>
              <c:idx val="4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304A-4414-B922-F2E0B3AA31EA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'Podržavanje EU'!$A$2:$A$6</c:f>
              <c:strCache>
                <c:ptCount val="5"/>
                <c:pt idx="0">
                  <c:v>Upšte ne podržavam</c:v>
                </c:pt>
                <c:pt idx="1">
                  <c:v>Ne podržavam</c:v>
                </c:pt>
                <c:pt idx="2">
                  <c:v>Nemam stav</c:v>
                </c:pt>
                <c:pt idx="3">
                  <c:v>Podržavam</c:v>
                </c:pt>
                <c:pt idx="4">
                  <c:v>U potpunosti podržavam</c:v>
                </c:pt>
              </c:strCache>
            </c:strRef>
          </c:cat>
          <c:val>
            <c:numRef>
              <c:f>'Podržavanje EU'!$B$2:$B$6</c:f>
              <c:numCache>
                <c:formatCode>General</c:formatCode>
                <c:ptCount val="5"/>
                <c:pt idx="0">
                  <c:v>24.3</c:v>
                </c:pt>
                <c:pt idx="1">
                  <c:v>13.3</c:v>
                </c:pt>
                <c:pt idx="2">
                  <c:v>27.3</c:v>
                </c:pt>
                <c:pt idx="3">
                  <c:v>13.9</c:v>
                </c:pt>
                <c:pt idx="4">
                  <c:v>21.1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8A-4678-B098-CDBAF00E11B4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Kako će se živeti u Srbiji nakon njenog ulaska u Evropsku uniju?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3858-47BD-A3FF-28DCDB273CF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858-47BD-A3FF-28DCDB273CF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BFE4-486C-B172-45F19435F434}"/>
              </c:ext>
            </c:extLst>
          </c:dPt>
          <c:dPt>
            <c:idx val="3"/>
            <c:bubble3D val="0"/>
            <c:explosion val="5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FE4-486C-B172-45F19435F434}"/>
              </c:ext>
            </c:extLst>
          </c:dPt>
          <c:dLbls>
            <c:dLbl>
              <c:idx val="0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3858-47BD-A3FF-28DCDB273CF2}"/>
                </c:ext>
              </c:extLst>
            </c:dLbl>
            <c:dLbl>
              <c:idx val="1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3858-47BD-A3FF-28DCDB273CF2}"/>
                </c:ext>
              </c:extLst>
            </c:dLbl>
            <c:dLbl>
              <c:idx val="2"/>
              <c:layout>
                <c:manualLayout>
                  <c:x val="-0.20422535211267609"/>
                  <c:y val="-2.2869022869023023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FE4-486C-B172-45F19435F434}"/>
                </c:ext>
              </c:extLst>
            </c:dLbl>
            <c:dLbl>
              <c:idx val="3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BFE4-486C-B172-45F19435F434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'Podržavanje EU'!$A$10:$A$13</c:f>
              <c:strCache>
                <c:ptCount val="4"/>
                <c:pt idx="0">
                  <c:v>Bolje</c:v>
                </c:pt>
                <c:pt idx="1">
                  <c:v>Lošije</c:v>
                </c:pt>
                <c:pt idx="2">
                  <c:v>Otprilike kao i danas</c:v>
                </c:pt>
                <c:pt idx="3">
                  <c:v>Ne znam</c:v>
                </c:pt>
              </c:strCache>
            </c:strRef>
          </c:cat>
          <c:val>
            <c:numRef>
              <c:f>'Podržavanje EU'!$B$10:$B$13</c:f>
              <c:numCache>
                <c:formatCode>General</c:formatCode>
                <c:ptCount val="4"/>
                <c:pt idx="0">
                  <c:v>22.1</c:v>
                </c:pt>
                <c:pt idx="1">
                  <c:v>16.100000000000001</c:v>
                </c:pt>
                <c:pt idx="2">
                  <c:v>29.4</c:v>
                </c:pt>
                <c:pt idx="3">
                  <c:v>32.4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E4-486C-B172-45F19435F434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Kada bi se sutra održavao referendum o ulasku Srbije u Evropsku uniju, kako biste Vi glasali?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12C7-4601-85D9-64A5099DBF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2C7-4601-85D9-64A5099DBF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12C7-4601-85D9-64A5099DBF21}"/>
              </c:ext>
            </c:extLst>
          </c:dPt>
          <c:dPt>
            <c:idx val="3"/>
            <c:bubble3D val="0"/>
            <c:explosion val="9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2E0-4934-8B7A-5BDFD53BAF91}"/>
              </c:ext>
            </c:extLst>
          </c:dPt>
          <c:dLbls>
            <c:dLbl>
              <c:idx val="1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12C7-4601-85D9-64A5099DBF21}"/>
                </c:ext>
              </c:extLst>
            </c:dLbl>
            <c:dLbl>
              <c:idx val="2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12C7-4601-85D9-64A5099DBF21}"/>
                </c:ext>
              </c:extLst>
            </c:dLbl>
            <c:dLbl>
              <c:idx val="3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62E0-4934-8B7A-5BDFD53BAF91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'Podržavanje EU'!$A$17:$A$20</c:f>
              <c:strCache>
                <c:ptCount val="4"/>
                <c:pt idx="0">
                  <c:v>Za</c:v>
                </c:pt>
                <c:pt idx="1">
                  <c:v>Protiv</c:v>
                </c:pt>
                <c:pt idx="2">
                  <c:v>Ne znam</c:v>
                </c:pt>
                <c:pt idx="3">
                  <c:v>Ne bih glasao</c:v>
                </c:pt>
              </c:strCache>
            </c:strRef>
          </c:cat>
          <c:val>
            <c:numRef>
              <c:f>'Podržavanje EU'!$B$17:$B$20</c:f>
              <c:numCache>
                <c:formatCode>General</c:formatCode>
                <c:ptCount val="4"/>
                <c:pt idx="0">
                  <c:v>29.7</c:v>
                </c:pt>
                <c:pt idx="1">
                  <c:v>17.2</c:v>
                </c:pt>
                <c:pt idx="2">
                  <c:v>20.100000000000001</c:v>
                </c:pt>
                <c:pt idx="3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E0-4934-8B7A-5BDFD53BAF91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Kakvo</a:t>
            </a:r>
            <a:r>
              <a:rPr lang="en-US" dirty="0"/>
              <a:t> je </a:t>
            </a:r>
            <a:r>
              <a:rPr lang="en-US" dirty="0" err="1"/>
              <a:t>vaše</a:t>
            </a:r>
            <a:r>
              <a:rPr lang="en-US" dirty="0"/>
              <a:t> </a:t>
            </a:r>
            <a:r>
              <a:rPr lang="en-US" dirty="0" err="1"/>
              <a:t>mišl</a:t>
            </a:r>
            <a:r>
              <a:rPr lang="sr-Cyrl-RS" dirty="0"/>
              <a:t>ј</a:t>
            </a:r>
            <a:r>
              <a:rPr lang="en-US" dirty="0" err="1"/>
              <a:t>enje</a:t>
            </a:r>
            <a:r>
              <a:rPr lang="en-US" dirty="0"/>
              <a:t> o </a:t>
            </a:r>
            <a:r>
              <a:rPr lang="en-US" dirty="0" err="1"/>
              <a:t>Evropskoj</a:t>
            </a:r>
            <a:r>
              <a:rPr lang="en-US" dirty="0"/>
              <a:t> </a:t>
            </a:r>
            <a:r>
              <a:rPr lang="en-US" dirty="0" err="1"/>
              <a:t>uniji</a:t>
            </a:r>
            <a:r>
              <a:rPr lang="en-US" dirty="0"/>
              <a:t>, </a:t>
            </a:r>
            <a:r>
              <a:rPr lang="en-US" dirty="0" err="1"/>
              <a:t>generalno</a:t>
            </a:r>
            <a:r>
              <a:rPr lang="en-US" dirty="0"/>
              <a:t>?</a:t>
            </a:r>
          </a:p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 dirty="0"/>
          </a:p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 dirty="0"/>
          </a:p>
        </c:rich>
      </c:tx>
      <c:layout>
        <c:manualLayout>
          <c:xMode val="edge"/>
          <c:yMode val="edge"/>
          <c:x val="3.6848842170596366E-5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2863987708160266"/>
          <c:y val="0.26457539741494579"/>
          <c:w val="0.71040927336992954"/>
          <c:h val="0.6554529787550140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00A0-4924-BA0E-CEEC06D273BC}"/>
              </c:ext>
            </c:extLst>
          </c:dPt>
          <c:dPt>
            <c:idx val="1"/>
            <c:bubble3D val="0"/>
            <c:explosion val="13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27F-4168-85CB-DF8AFE3C12B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0A0-4924-BA0E-CEEC06D273B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00A0-4924-BA0E-CEEC06D273BC}"/>
              </c:ext>
            </c:extLst>
          </c:dPt>
          <c:dLbls>
            <c:dLbl>
              <c:idx val="1"/>
              <c:layout>
                <c:manualLayout>
                  <c:x val="0.11186454339212486"/>
                  <c:y val="-2.4096385542168677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27F-4168-85CB-DF8AFE3C12BD}"/>
                </c:ext>
              </c:extLst>
            </c:dLbl>
            <c:dLbl>
              <c:idx val="2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00A0-4924-BA0E-CEEC06D273BC}"/>
                </c:ext>
              </c:extLst>
            </c:dLbl>
            <c:dLbl>
              <c:idx val="3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00A0-4924-BA0E-CEEC06D273BC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'Podržavanje EU'!$A$23:$A$26</c:f>
              <c:strCache>
                <c:ptCount val="4"/>
                <c:pt idx="0">
                  <c:v>Pozitivno</c:v>
                </c:pt>
                <c:pt idx="1">
                  <c:v>Neutralno</c:v>
                </c:pt>
                <c:pt idx="2">
                  <c:v>Negativno</c:v>
                </c:pt>
                <c:pt idx="3">
                  <c:v>Ne znam</c:v>
                </c:pt>
              </c:strCache>
            </c:strRef>
          </c:cat>
          <c:val>
            <c:numRef>
              <c:f>'Podržavanje EU'!$B$23:$B$26</c:f>
              <c:numCache>
                <c:formatCode>General</c:formatCode>
                <c:ptCount val="4"/>
                <c:pt idx="0">
                  <c:v>20.100000000000001</c:v>
                </c:pt>
                <c:pt idx="1">
                  <c:v>50.8</c:v>
                </c:pt>
                <c:pt idx="2">
                  <c:v>15.1</c:v>
                </c:pt>
                <c:pt idx="3">
                  <c:v>14.1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7F-4168-85CB-DF8AFE3C12BD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Kada smatrate da će Srbija postati članica EU?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AB6-4888-8E30-5CE27D47155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15AA-4D34-BF7A-768A8CC0802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5AA-4D34-BF7A-768A8CC08026}"/>
              </c:ext>
            </c:extLst>
          </c:dPt>
          <c:dPt>
            <c:idx val="3"/>
            <c:bubble3D val="0"/>
            <c:explosion val="4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1AB6-4888-8E30-5CE27D47155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15AA-4D34-BF7A-768A8CC08026}"/>
              </c:ext>
            </c:extLst>
          </c:dPt>
          <c:dLbls>
            <c:dLbl>
              <c:idx val="0"/>
              <c:layout>
                <c:manualLayout>
                  <c:x val="0.1149552537893109"/>
                  <c:y val="9.4161958568738224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AB6-4888-8E30-5CE27D471559}"/>
                </c:ext>
              </c:extLst>
            </c:dLbl>
            <c:dLbl>
              <c:idx val="1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15AA-4D34-BF7A-768A8CC08026}"/>
                </c:ext>
              </c:extLst>
            </c:dLbl>
            <c:dLbl>
              <c:idx val="2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15AA-4D34-BF7A-768A8CC08026}"/>
                </c:ext>
              </c:extLst>
            </c:dLbl>
            <c:dLbl>
              <c:idx val="3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1AB6-4888-8E30-5CE27D471559}"/>
                </c:ext>
              </c:extLst>
            </c:dLbl>
            <c:dLbl>
              <c:idx val="4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15AA-4D34-BF7A-768A8CC08026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'Podržavanje EU'!$A$29:$A$33</c:f>
              <c:strCache>
                <c:ptCount val="5"/>
                <c:pt idx="0">
                  <c:v>Do 2025. godine</c:v>
                </c:pt>
                <c:pt idx="1">
                  <c:v>Do 2030. godine</c:v>
                </c:pt>
                <c:pt idx="2">
                  <c:v>Posle 2030. godine</c:v>
                </c:pt>
                <c:pt idx="3">
                  <c:v>Nikad</c:v>
                </c:pt>
                <c:pt idx="4">
                  <c:v>Ne znam</c:v>
                </c:pt>
              </c:strCache>
            </c:strRef>
          </c:cat>
          <c:val>
            <c:numRef>
              <c:f>'Podržavanje EU'!$B$29:$B$33</c:f>
              <c:numCache>
                <c:formatCode>General</c:formatCode>
                <c:ptCount val="5"/>
                <c:pt idx="0">
                  <c:v>12.7</c:v>
                </c:pt>
                <c:pt idx="1">
                  <c:v>17</c:v>
                </c:pt>
                <c:pt idx="2">
                  <c:v>10.7</c:v>
                </c:pt>
                <c:pt idx="3">
                  <c:v>40.6</c:v>
                </c:pt>
                <c:pt idx="4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B6-4888-8E30-5CE27D471559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Da li imate poverenje u EU? 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39D5-493D-9CE9-F121471892C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9D5-493D-9CE9-F121471892CB}"/>
              </c:ext>
            </c:extLst>
          </c:dPt>
          <c:dPt>
            <c:idx val="2"/>
            <c:bubble3D val="0"/>
            <c:explosion val="6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5A3-4CF3-85BD-32227273F071}"/>
              </c:ext>
            </c:extLst>
          </c:dPt>
          <c:dLbls>
            <c:dLbl>
              <c:idx val="1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39D5-493D-9CE9-F121471892CB}"/>
                </c:ext>
              </c:extLst>
            </c:dLbl>
            <c:dLbl>
              <c:idx val="2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45A3-4CF3-85BD-32227273F071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'Podržavanje EU'!$A$36:$A$38</c:f>
              <c:strCache>
                <c:ptCount val="3"/>
                <c:pt idx="0">
                  <c:v>Da </c:v>
                </c:pt>
                <c:pt idx="1">
                  <c:v>Ne</c:v>
                </c:pt>
                <c:pt idx="2">
                  <c:v>Ne znam</c:v>
                </c:pt>
              </c:strCache>
            </c:strRef>
          </c:cat>
          <c:val>
            <c:numRef>
              <c:f>'Podržavanje EU'!$B$36:$B$38</c:f>
              <c:numCache>
                <c:formatCode>General</c:formatCode>
                <c:ptCount val="3"/>
                <c:pt idx="0">
                  <c:v>18.399999999999999</c:v>
                </c:pt>
                <c:pt idx="1">
                  <c:v>32.200000000000003</c:v>
                </c:pt>
                <c:pt idx="2">
                  <c:v>49.4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A3-4CF3-85BD-32227273F071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r-Latn-RS" dirty="0"/>
              <a:t>Kako će članstvo u Evropskoj uniji uticati na Vas lično?</a:t>
            </a:r>
            <a:endParaRPr lang="en-US" dirty="0"/>
          </a:p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 dirty="0"/>
          </a:p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0FEC-48E2-A0F4-CDBB85A9B344}"/>
              </c:ext>
            </c:extLst>
          </c:dPt>
          <c:dPt>
            <c:idx val="1"/>
            <c:bubble3D val="0"/>
            <c:explosion val="12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F114-4717-B230-45BC8359CE6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FEC-48E2-A0F4-CDBB85A9B34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0FEC-48E2-A0F4-CDBB85A9B344}"/>
              </c:ext>
            </c:extLst>
          </c:dPt>
          <c:dLbls>
            <c:dLbl>
              <c:idx val="1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F114-4717-B230-45BC8359CE67}"/>
                </c:ext>
              </c:extLst>
            </c:dLbl>
            <c:dLbl>
              <c:idx val="2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0FEC-48E2-A0F4-CDBB85A9B344}"/>
                </c:ext>
              </c:extLst>
            </c:dLbl>
            <c:dLbl>
              <c:idx val="3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0FEC-48E2-A0F4-CDBB85A9B344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'Podržavanje EU'!$A$128:$A$131</c:f>
              <c:strCache>
                <c:ptCount val="4"/>
                <c:pt idx="0">
                  <c:v>Pozitivno</c:v>
                </c:pt>
                <c:pt idx="1">
                  <c:v>Ni pozitivno ni negativno</c:v>
                </c:pt>
                <c:pt idx="2">
                  <c:v>Negativno</c:v>
                </c:pt>
                <c:pt idx="3">
                  <c:v>Ne znam/ne želim da se izjasnim</c:v>
                </c:pt>
              </c:strCache>
            </c:strRef>
          </c:cat>
          <c:val>
            <c:numRef>
              <c:f>'Podržavanje EU'!$B$128:$B$131</c:f>
              <c:numCache>
                <c:formatCode>General</c:formatCode>
                <c:ptCount val="4"/>
                <c:pt idx="0">
                  <c:v>15.5</c:v>
                </c:pt>
                <c:pt idx="1">
                  <c:v>40.1</c:v>
                </c:pt>
                <c:pt idx="2">
                  <c:v>10.6</c:v>
                </c:pt>
                <c:pt idx="3">
                  <c:v>33.700000000000003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19-464B-81CF-6B5D51D0D8E2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Srbija ima status kandidata za EU.</a:t>
            </a:r>
          </a:p>
        </c:rich>
      </c:tx>
      <c:layout>
        <c:manualLayout>
          <c:xMode val="edge"/>
          <c:yMode val="edge"/>
          <c:x val="0.11033157795143379"/>
          <c:y val="3.7037037037037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898A-4C0F-A900-3F80055871B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98A-4C0F-A900-3F80055871B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898A-4C0F-A900-3F80055871B7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898A-4C0F-A900-3F80055871B7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898A-4C0F-A900-3F80055871B7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898A-4C0F-A900-3F80055871B7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Znanje!$A$18:$A$20</c:f>
              <c:strCache>
                <c:ptCount val="3"/>
                <c:pt idx="0">
                  <c:v>Tačno</c:v>
                </c:pt>
                <c:pt idx="1">
                  <c:v>Netačno</c:v>
                </c:pt>
                <c:pt idx="2">
                  <c:v>Ne znam</c:v>
                </c:pt>
              </c:strCache>
            </c:strRef>
          </c:cat>
          <c:val>
            <c:numRef>
              <c:f>Znanje!$B$18:$B$20</c:f>
              <c:numCache>
                <c:formatCode>General</c:formatCode>
                <c:ptCount val="3"/>
                <c:pt idx="0">
                  <c:v>68.3</c:v>
                </c:pt>
                <c:pt idx="1">
                  <c:v>6.9</c:v>
                </c:pt>
                <c:pt idx="2">
                  <c:v>24.8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40-4D09-A690-09FD36FA3159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Mesto stanovanja</a:t>
            </a:r>
          </a:p>
        </c:rich>
      </c:tx>
      <c:layout>
        <c:manualLayout>
          <c:xMode val="edge"/>
          <c:yMode val="edge"/>
          <c:x val="0.2274128943015849"/>
          <c:y val="1.90217400348881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6000"/>
                      <a:lumMod val="100000"/>
                    </a:schemeClr>
                  </a:gs>
                  <a:gs pos="78000">
                    <a:schemeClr val="accent1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1-47B4-4913-A4DE-0A145AE304C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6000"/>
                      <a:lumMod val="100000"/>
                    </a:schemeClr>
                  </a:gs>
                  <a:gs pos="78000">
                    <a:schemeClr val="accent2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3-47B4-4913-A4DE-0A145AE304C5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'Demografski podaci'!$A$6:$A$7</c:f>
              <c:strCache>
                <c:ptCount val="2"/>
                <c:pt idx="0">
                  <c:v>Grad</c:v>
                </c:pt>
                <c:pt idx="1">
                  <c:v>Selo</c:v>
                </c:pt>
              </c:strCache>
            </c:strRef>
          </c:cat>
          <c:val>
            <c:numRef>
              <c:f>'Demografski podaci'!$B$6:$B$7</c:f>
              <c:numCache>
                <c:formatCode>General</c:formatCode>
                <c:ptCount val="2"/>
                <c:pt idx="0">
                  <c:v>65.2</c:v>
                </c:pt>
                <c:pt idx="1">
                  <c:v>34.799999999999997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D9-410B-9561-ECF8AAC507F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sr-Latn-RS" dirty="0"/>
              <a:t>Finansijska situacija</a:t>
            </a:r>
            <a:endParaRPr lang="en-US" dirty="0"/>
          </a:p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porodice</a:t>
            </a:r>
            <a:endParaRPr lang="en-US" dirty="0"/>
          </a:p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sr-Latn-RS" dirty="0"/>
              <a:t> </a:t>
            </a:r>
            <a:endParaRPr lang="en-US" dirty="0"/>
          </a:p>
        </c:rich>
      </c:tx>
      <c:layout>
        <c:manualLayout>
          <c:xMode val="edge"/>
          <c:yMode val="edge"/>
          <c:x val="0.2898965483623559"/>
          <c:y val="1.63934426229508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6000"/>
                      <a:lumMod val="100000"/>
                    </a:schemeClr>
                  </a:gs>
                  <a:gs pos="78000">
                    <a:schemeClr val="accent1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16F-4FA6-B790-D1FE5EF498B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6000"/>
                      <a:lumMod val="100000"/>
                    </a:schemeClr>
                  </a:gs>
                  <a:gs pos="78000">
                    <a:schemeClr val="accent2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16F-4FA6-B790-D1FE5EF498B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6000"/>
                      <a:lumMod val="100000"/>
                    </a:schemeClr>
                  </a:gs>
                  <a:gs pos="78000">
                    <a:schemeClr val="accent3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16F-4FA6-B790-D1FE5EF498B4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96000"/>
                      <a:lumMod val="100000"/>
                    </a:schemeClr>
                  </a:gs>
                  <a:gs pos="78000">
                    <a:schemeClr val="accent4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816F-4FA6-B790-D1FE5EF498B4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'Demografski podaci'!$A$82:$A$85</c:f>
              <c:strCache>
                <c:ptCount val="4"/>
                <c:pt idx="0">
                  <c:v>Lošija od proseka</c:v>
                </c:pt>
                <c:pt idx="1">
                  <c:v>Prosečna</c:v>
                </c:pt>
                <c:pt idx="2">
                  <c:v>Bolјa od proseka</c:v>
                </c:pt>
                <c:pt idx="3">
                  <c:v>Ne mogu da ocenim/ Ne želim da se izjasnim</c:v>
                </c:pt>
              </c:strCache>
            </c:strRef>
          </c:cat>
          <c:val>
            <c:numRef>
              <c:f>'Demografski podaci'!$B$82:$B$85</c:f>
              <c:numCache>
                <c:formatCode>General</c:formatCode>
                <c:ptCount val="4"/>
                <c:pt idx="0">
                  <c:v>3.9</c:v>
                </c:pt>
                <c:pt idx="1">
                  <c:v>54.4</c:v>
                </c:pt>
                <c:pt idx="2">
                  <c:v>18.2</c:v>
                </c:pt>
                <c:pt idx="3">
                  <c:v>23.5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16F-4FA6-B790-D1FE5EF498B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sr-Latn-RS"/>
              <a:t>Tip škole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6000"/>
                      <a:lumMod val="100000"/>
                    </a:schemeClr>
                  </a:gs>
                  <a:gs pos="78000">
                    <a:schemeClr val="accent1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CEA-4E4F-B78B-1158D37C7B1B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6000"/>
                      <a:lumMod val="100000"/>
                    </a:schemeClr>
                  </a:gs>
                  <a:gs pos="78000">
                    <a:schemeClr val="accent2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CEA-4E4F-B78B-1158D37C7B1B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'Demografski podaci'!$A$54:$A$55</c:f>
              <c:strCache>
                <c:ptCount val="2"/>
                <c:pt idx="0">
                  <c:v>Gimnazija</c:v>
                </c:pt>
                <c:pt idx="1">
                  <c:v>Srednja stručna škola</c:v>
                </c:pt>
              </c:strCache>
            </c:strRef>
          </c:cat>
          <c:val>
            <c:numRef>
              <c:f>'Demografski podaci'!$B$54:$B$55</c:f>
              <c:numCache>
                <c:formatCode>General</c:formatCode>
                <c:ptCount val="2"/>
                <c:pt idx="0">
                  <c:v>13.9</c:v>
                </c:pt>
                <c:pt idx="1">
                  <c:v>86.1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0E-4EDD-826D-98A9C70968B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sr-Latn-RS">
                <a:solidFill>
                  <a:schemeClr val="tx1"/>
                </a:solidFill>
              </a:rPr>
              <a:t>Godina srednjoškolskog obrazovanja</a:t>
            </a:r>
            <a:endParaRPr lang="en-US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6000"/>
                      <a:lumMod val="100000"/>
                    </a:schemeClr>
                  </a:gs>
                  <a:gs pos="78000">
                    <a:schemeClr val="accent1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1-5AD0-4A60-9C2F-D707EF7437F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6000"/>
                      <a:lumMod val="100000"/>
                    </a:schemeClr>
                  </a:gs>
                  <a:gs pos="78000">
                    <a:schemeClr val="accent2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3-5AD0-4A60-9C2F-D707EF7437F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6000"/>
                      <a:lumMod val="100000"/>
                    </a:schemeClr>
                  </a:gs>
                  <a:gs pos="78000">
                    <a:schemeClr val="accent3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5-5AD0-4A60-9C2F-D707EF7437F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96000"/>
                      <a:lumMod val="100000"/>
                    </a:schemeClr>
                  </a:gs>
                  <a:gs pos="78000">
                    <a:schemeClr val="accent4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7-5AD0-4A60-9C2F-D707EF7437F2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'Demografski podaci'!$A$58:$A$61</c:f>
              <c:strCache>
                <c:ptCount val="4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</c:strCache>
            </c:strRef>
          </c:cat>
          <c:val>
            <c:numRef>
              <c:f>'Demografski podaci'!$B$58:$B$61</c:f>
              <c:numCache>
                <c:formatCode>General</c:formatCode>
                <c:ptCount val="4"/>
                <c:pt idx="0">
                  <c:v>15.8</c:v>
                </c:pt>
                <c:pt idx="1">
                  <c:v>27.3</c:v>
                </c:pt>
                <c:pt idx="2">
                  <c:v>26.8</c:v>
                </c:pt>
                <c:pt idx="3">
                  <c:v>30.1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F6-40A3-8DED-AF34F2A55DD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cap="none" dirty="0" err="1"/>
              <a:t>Uspeh</a:t>
            </a:r>
            <a:r>
              <a:rPr lang="en-US" cap="none" dirty="0"/>
              <a:t> u </a:t>
            </a:r>
            <a:r>
              <a:rPr lang="en-US" cap="none" dirty="0" err="1"/>
              <a:t>prethodnoj</a:t>
            </a:r>
            <a:r>
              <a:rPr lang="en-US" cap="none" dirty="0"/>
              <a:t> </a:t>
            </a:r>
            <a:r>
              <a:rPr lang="en-US" cap="none" dirty="0" err="1"/>
              <a:t>školskoj</a:t>
            </a:r>
            <a:r>
              <a:rPr lang="en-US" cap="none" dirty="0"/>
              <a:t> </a:t>
            </a:r>
            <a:r>
              <a:rPr lang="en-US" cap="none" dirty="0" err="1"/>
              <a:t>godini</a:t>
            </a:r>
            <a:endParaRPr lang="en-US" cap="none" dirty="0"/>
          </a:p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 dirty="0"/>
          </a:p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582-4B61-A97D-0A02DF70DE0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582-4B61-A97D-0A02DF70DE0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582-4B61-A97D-0A02DF70DE0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582-4B61-A97D-0A02DF70DE0D}"/>
              </c:ext>
            </c:extLst>
          </c:dPt>
          <c:dLbls>
            <c:dLbl>
              <c:idx val="0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C582-4B61-A97D-0A02DF70DE0D}"/>
                </c:ext>
              </c:extLst>
            </c:dLbl>
            <c:dLbl>
              <c:idx val="1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C582-4B61-A97D-0A02DF70DE0D}"/>
                </c:ext>
              </c:extLst>
            </c:dLbl>
            <c:dLbl>
              <c:idx val="2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C582-4B61-A97D-0A02DF70DE0D}"/>
                </c:ext>
              </c:extLst>
            </c:dLbl>
            <c:dLbl>
              <c:idx val="3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C582-4B61-A97D-0A02DF70DE0D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'Demografski podaci'!$A$64:$A$67</c:f>
              <c:strCache>
                <c:ptCount val="4"/>
                <c:pt idx="0">
                  <c:v>Dovoljan</c:v>
                </c:pt>
                <c:pt idx="1">
                  <c:v>Dobar</c:v>
                </c:pt>
                <c:pt idx="2">
                  <c:v>Vrlo dobar</c:v>
                </c:pt>
                <c:pt idx="3">
                  <c:v>Odličan</c:v>
                </c:pt>
              </c:strCache>
            </c:strRef>
          </c:cat>
          <c:val>
            <c:numRef>
              <c:f>'Demografski podaci'!$B$64:$B$67</c:f>
              <c:numCache>
                <c:formatCode>General</c:formatCode>
                <c:ptCount val="4"/>
                <c:pt idx="0">
                  <c:v>1.1000000000000001</c:v>
                </c:pt>
                <c:pt idx="1">
                  <c:v>18.899999999999999</c:v>
                </c:pt>
                <c:pt idx="2">
                  <c:v>40</c:v>
                </c:pt>
                <c:pt idx="3">
                  <c:v>40.1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582-4B61-A97D-0A02DF70DE0D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r-Latn-RS" dirty="0"/>
              <a:t>Kako se najčešće informišete o Evropskoj uniji?</a:t>
            </a:r>
            <a:endParaRPr lang="en-US" dirty="0"/>
          </a:p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 dirty="0"/>
          </a:p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 dirty="0"/>
          </a:p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 dirty="0"/>
          </a:p>
        </c:rich>
      </c:tx>
      <c:layout>
        <c:manualLayout>
          <c:xMode val="edge"/>
          <c:yMode val="edge"/>
          <c:x val="0.12582134133458822"/>
          <c:y val="1.77504148869791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42F-4D18-8EDB-DCA12D029E5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442F-4D18-8EDB-DCA12D029E5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442F-4D18-8EDB-DCA12D029E5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442F-4D18-8EDB-DCA12D029E5F}"/>
              </c:ext>
            </c:extLst>
          </c:dPt>
          <c:dPt>
            <c:idx val="4"/>
            <c:bubble3D val="0"/>
            <c:explosion val="7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42F-4D18-8EDB-DCA12D029E5F}"/>
              </c:ext>
            </c:extLst>
          </c:dPt>
          <c:dLbls>
            <c:dLbl>
              <c:idx val="0"/>
              <c:layout>
                <c:manualLayout>
                  <c:x val="3.6685696479182552E-4"/>
                  <c:y val="-6.829351048592474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42F-4D18-8EDB-DCA12D029E5F}"/>
                </c:ext>
              </c:extLst>
            </c:dLbl>
            <c:dLbl>
              <c:idx val="1"/>
              <c:layout>
                <c:manualLayout>
                  <c:x val="9.1265647509307171E-2"/>
                  <c:y val="1.9827148205591047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42F-4D18-8EDB-DCA12D029E5F}"/>
                </c:ext>
              </c:extLst>
            </c:dLbl>
            <c:dLbl>
              <c:idx val="2"/>
              <c:layout>
                <c:manualLayout>
                  <c:x val="2.4646497124783801E-2"/>
                  <c:y val="0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42F-4D18-8EDB-DCA12D029E5F}"/>
                </c:ext>
              </c:extLst>
            </c:dLbl>
            <c:dLbl>
              <c:idx val="3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442F-4D18-8EDB-DCA12D029E5F}"/>
                </c:ext>
              </c:extLst>
            </c:dLbl>
            <c:dLbl>
              <c:idx val="4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442F-4D18-8EDB-DCA12D029E5F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Informisanost!$A$2:$A$6</c:f>
              <c:strCache>
                <c:ptCount val="5"/>
                <c:pt idx="0">
                  <c:v>Učenjem o EU u školi</c:v>
                </c:pt>
                <c:pt idx="1">
                  <c:v>Kroz neformalno obrazovanje (treninge, kurseve, predavanja, radionice)</c:v>
                </c:pt>
                <c:pt idx="2">
                  <c:v>Praćenjem medija (TV, novine, radio)</c:v>
                </c:pt>
                <c:pt idx="3">
                  <c:v>Putem Interenta</c:v>
                </c:pt>
                <c:pt idx="4">
                  <c:v>Ne zanimaju me informacije te vrste</c:v>
                </c:pt>
              </c:strCache>
            </c:strRef>
          </c:cat>
          <c:val>
            <c:numRef>
              <c:f>Informisanost!$B$2:$B$6</c:f>
              <c:numCache>
                <c:formatCode>General</c:formatCode>
                <c:ptCount val="5"/>
                <c:pt idx="0">
                  <c:v>3</c:v>
                </c:pt>
                <c:pt idx="1">
                  <c:v>3.1</c:v>
                </c:pt>
                <c:pt idx="2">
                  <c:v>29.1</c:v>
                </c:pt>
                <c:pt idx="3">
                  <c:v>22.3</c:v>
                </c:pt>
                <c:pt idx="4">
                  <c:v>42.4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2C-42A6-9B10-4C6B09DC923D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U </a:t>
            </a:r>
            <a:r>
              <a:rPr lang="en-US" sz="2000" dirty="0" err="1"/>
              <a:t>kojoj</a:t>
            </a:r>
            <a:r>
              <a:rPr lang="en-US" sz="2000" dirty="0"/>
              <a:t> meri </a:t>
            </a:r>
            <a:r>
              <a:rPr lang="en-US" sz="2000" dirty="0" err="1"/>
              <a:t>ste</a:t>
            </a:r>
            <a:r>
              <a:rPr lang="en-US" sz="2000" dirty="0"/>
              <a:t> Vi </a:t>
            </a:r>
            <a:r>
              <a:rPr lang="en-US" sz="2000" dirty="0" err="1"/>
              <a:t>lično</a:t>
            </a:r>
            <a:r>
              <a:rPr lang="en-US" sz="2000" dirty="0"/>
              <a:t> </a:t>
            </a:r>
            <a:r>
              <a:rPr lang="en-US" sz="2000" dirty="0" err="1"/>
              <a:t>informisani</a:t>
            </a:r>
            <a:r>
              <a:rPr lang="en-US" sz="2000" dirty="0"/>
              <a:t> o </a:t>
            </a:r>
            <a:r>
              <a:rPr lang="en-US" sz="2000" dirty="0" err="1"/>
              <a:t>Evropskoj</a:t>
            </a:r>
            <a:r>
              <a:rPr lang="en-US" sz="2000" dirty="0"/>
              <a:t> </a:t>
            </a:r>
            <a:r>
              <a:rPr lang="en-US" sz="2000" dirty="0" err="1"/>
              <a:t>uniji</a:t>
            </a:r>
            <a:r>
              <a:rPr lang="en-US" sz="2000" dirty="0"/>
              <a:t>?</a:t>
            </a:r>
          </a:p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 sz="2000" dirty="0"/>
          </a:p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 sz="2000" dirty="0"/>
          </a:p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 sz="2000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9E2-42AA-9DD4-DAC222B4E91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A9E2-42AA-9DD4-DAC222B4E913}"/>
              </c:ext>
            </c:extLst>
          </c:dPt>
          <c:dPt>
            <c:idx val="2"/>
            <c:bubble3D val="0"/>
            <c:explosion val="7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A9E2-42AA-9DD4-DAC222B4E91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9E2-42AA-9DD4-DAC222B4E91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A9E2-42AA-9DD4-DAC222B4E913}"/>
              </c:ext>
            </c:extLst>
          </c:dPt>
          <c:dLbls>
            <c:dLbl>
              <c:idx val="1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A9E2-42AA-9DD4-DAC222B4E913}"/>
                </c:ext>
              </c:extLst>
            </c:dLbl>
            <c:dLbl>
              <c:idx val="2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A9E2-42AA-9DD4-DAC222B4E913}"/>
                </c:ext>
              </c:extLst>
            </c:dLbl>
            <c:dLbl>
              <c:idx val="3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A9E2-42AA-9DD4-DAC222B4E913}"/>
                </c:ext>
              </c:extLst>
            </c:dLbl>
            <c:dLbl>
              <c:idx val="4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A9E2-42AA-9DD4-DAC222B4E913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Informisanost!$A$10:$A$14</c:f>
              <c:strCache>
                <c:ptCount val="5"/>
                <c:pt idx="0">
                  <c:v>Uopšte nisam informisan/a</c:v>
                </c:pt>
                <c:pt idx="1">
                  <c:v>Nisam informisan/a</c:v>
                </c:pt>
                <c:pt idx="2">
                  <c:v>Srednje sam informisan/a</c:v>
                </c:pt>
                <c:pt idx="3">
                  <c:v>Dobro sam informisan/a</c:v>
                </c:pt>
                <c:pt idx="4">
                  <c:v>Veoma dobro sam informisan/a</c:v>
                </c:pt>
              </c:strCache>
            </c:strRef>
          </c:cat>
          <c:val>
            <c:numRef>
              <c:f>Informisanost!$B$10:$B$14</c:f>
              <c:numCache>
                <c:formatCode>General</c:formatCode>
                <c:ptCount val="5"/>
                <c:pt idx="0">
                  <c:v>21.1</c:v>
                </c:pt>
                <c:pt idx="1">
                  <c:v>28.4</c:v>
                </c:pt>
                <c:pt idx="2">
                  <c:v>33.299999999999997</c:v>
                </c:pt>
                <c:pt idx="3">
                  <c:v>11.9</c:v>
                </c:pt>
                <c:pt idx="4">
                  <c:v>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17-41D5-8C39-F6CA4348A81A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Da li </a:t>
            </a:r>
            <a:r>
              <a:rPr lang="en-US" dirty="0" err="1"/>
              <a:t>učite</a:t>
            </a:r>
            <a:r>
              <a:rPr lang="en-US" dirty="0"/>
              <a:t> u </a:t>
            </a:r>
            <a:r>
              <a:rPr lang="en-US" dirty="0" err="1"/>
              <a:t>školi</a:t>
            </a:r>
            <a:r>
              <a:rPr lang="en-US" dirty="0"/>
              <a:t> o </a:t>
            </a:r>
            <a:r>
              <a:rPr lang="en-US" dirty="0" err="1"/>
              <a:t>Evropskoj</a:t>
            </a:r>
            <a:r>
              <a:rPr lang="en-US" dirty="0"/>
              <a:t> </a:t>
            </a:r>
            <a:r>
              <a:rPr lang="en-US" dirty="0" err="1"/>
              <a:t>uniji</a:t>
            </a:r>
            <a:r>
              <a:rPr lang="en-US" dirty="0"/>
              <a:t> u </a:t>
            </a:r>
            <a:r>
              <a:rPr lang="en-US" dirty="0" err="1"/>
              <a:t>okviru</a:t>
            </a:r>
            <a:r>
              <a:rPr lang="en-US" dirty="0"/>
              <a:t> </a:t>
            </a:r>
            <a:r>
              <a:rPr lang="en-US" dirty="0" err="1"/>
              <a:t>posebnog</a:t>
            </a:r>
            <a:r>
              <a:rPr lang="en-US" dirty="0"/>
              <a:t> </a:t>
            </a:r>
            <a:r>
              <a:rPr lang="en-US" dirty="0" err="1"/>
              <a:t>predmeta</a:t>
            </a:r>
            <a:r>
              <a:rPr lang="en-US" dirty="0"/>
              <a:t>?</a:t>
            </a:r>
          </a:p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 </a:t>
            </a:r>
          </a:p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 dirty="0"/>
          </a:p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 dirty="0"/>
          </a:p>
        </c:rich>
      </c:tx>
      <c:layout>
        <c:manualLayout>
          <c:xMode val="edge"/>
          <c:yMode val="edge"/>
          <c:x val="0.10037489063867017"/>
          <c:y val="1.8518518518518517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0239077890602012"/>
          <c:y val="0.41739661164375941"/>
          <c:w val="0.41537470613714594"/>
          <c:h val="0.5616293995644472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E929-4CB2-B442-FC7ED0631075}"/>
              </c:ext>
            </c:extLst>
          </c:dPt>
          <c:dPt>
            <c:idx val="1"/>
            <c:bubble3D val="0"/>
            <c:explosion val="11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E929-4CB2-B442-FC7ED063107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929-4CB2-B442-FC7ED0631075}"/>
              </c:ext>
            </c:extLst>
          </c:dPt>
          <c:dLbls>
            <c:dLbl>
              <c:idx val="1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E929-4CB2-B442-FC7ED0631075}"/>
                </c:ext>
              </c:extLst>
            </c:dLbl>
            <c:dLbl>
              <c:idx val="2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E929-4CB2-B442-FC7ED0631075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Informisanost!$A$17:$A$19</c:f>
              <c:strCache>
                <c:ptCount val="3"/>
                <c:pt idx="0">
                  <c:v>Da</c:v>
                </c:pt>
                <c:pt idx="1">
                  <c:v>Ne </c:v>
                </c:pt>
                <c:pt idx="2">
                  <c:v>Učim, ali kroz druge predmete</c:v>
                </c:pt>
              </c:strCache>
            </c:strRef>
          </c:cat>
          <c:val>
            <c:numRef>
              <c:f>Informisanost!$B$17:$B$19</c:f>
              <c:numCache>
                <c:formatCode>General</c:formatCode>
                <c:ptCount val="3"/>
                <c:pt idx="0">
                  <c:v>4.0999999999999996</c:v>
                </c:pt>
                <c:pt idx="1">
                  <c:v>75.400000000000006</c:v>
                </c:pt>
                <c:pt idx="2">
                  <c:v>20.6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9D-4639-BC95-601E3DF9236F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49AE-C824-4093-A269-C721EF70941A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3CD771-C394-4913-8A8B-7A451D343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31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3CD771-C394-4913-8A8B-7A451D34347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17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A3BC-42CC-4FB9-B7FF-694B0FCECDCB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4B85-89B9-4B28-B062-695ED5CA6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750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A3BC-42CC-4FB9-B7FF-694B0FCECDCB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4B85-89B9-4B28-B062-695ED5CA6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06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A3BC-42CC-4FB9-B7FF-694B0FCECDCB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4B85-89B9-4B28-B062-695ED5CA60D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7463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A3BC-42CC-4FB9-B7FF-694B0FCECDCB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4B85-89B9-4B28-B062-695ED5CA6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054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A3BC-42CC-4FB9-B7FF-694B0FCECDCB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4B85-89B9-4B28-B062-695ED5CA60D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0875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A3BC-42CC-4FB9-B7FF-694B0FCECDCB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4B85-89B9-4B28-B062-695ED5CA6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674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A3BC-42CC-4FB9-B7FF-694B0FCECDCB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4B85-89B9-4B28-B062-695ED5CA6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01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A3BC-42CC-4FB9-B7FF-694B0FCECDCB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4B85-89B9-4B28-B062-695ED5CA6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68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A3BC-42CC-4FB9-B7FF-694B0FCECDCB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4B85-89B9-4B28-B062-695ED5CA6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036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A3BC-42CC-4FB9-B7FF-694B0FCECDCB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4B85-89B9-4B28-B062-695ED5CA6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3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A3BC-42CC-4FB9-B7FF-694B0FCECDCB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4B85-89B9-4B28-B062-695ED5CA6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346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A3BC-42CC-4FB9-B7FF-694B0FCECDCB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4B85-89B9-4B28-B062-695ED5CA6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712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A3BC-42CC-4FB9-B7FF-694B0FCECDCB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4B85-89B9-4B28-B062-695ED5CA6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58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A3BC-42CC-4FB9-B7FF-694B0FCECDCB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4B85-89B9-4B28-B062-695ED5CA6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650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A3BC-42CC-4FB9-B7FF-694B0FCECDCB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4B85-89B9-4B28-B062-695ED5CA6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94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4B85-89B9-4B28-B062-695ED5CA60D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A3BC-42CC-4FB9-B7FF-694B0FCECDCB}" type="datetimeFigureOut">
              <a:rPr lang="en-US" smtClean="0"/>
              <a:t>5/17/2022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2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8A3BC-42CC-4FB9-B7FF-694B0FCECDCB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C534B85-89B9-4B28-B062-695ED5CA6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91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saint-tepes.deviantart.com/art/European-Union-map-greater-union-454867740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saburakgonca.blogspot.com/2014_02_01_archive.htm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ddleeastmonitor.com/20200516-european-union-discusses-agreement-on-west-bank-annexation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24913477@N08/14086693619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/3.0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lags_of_European_Union.gif" TargetMode="External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-sa/3.0/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sv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://commons.wikimedia.org/wiki/File:Serbia_EU_(with_Kosovo).svg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ps.ns.ac.rs/en/home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acebook.com/ineesproject/" TargetMode="External"/><Relationship Id="rId4" Type="http://schemas.openxmlformats.org/officeDocument/2006/relationships/hyperlink" Target="mailto:inees.project@gmail.com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A9148-7833-4BEC-A0AA-F778242AF9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0563" y="2404531"/>
            <a:ext cx="3893439" cy="164630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/>
              <a:t>Koliko se dobro poznajemo?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CDE16D-82F2-463A-8BB8-94AE769A65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80563" y="4050833"/>
            <a:ext cx="3893439" cy="10968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Rezultati</a:t>
            </a:r>
            <a:r>
              <a:rPr lang="en-US" dirty="0"/>
              <a:t> </a:t>
            </a:r>
            <a:r>
              <a:rPr lang="en-US" dirty="0" err="1"/>
              <a:t>istraživanja</a:t>
            </a:r>
            <a:r>
              <a:rPr lang="en-US" dirty="0"/>
              <a:t> o </a:t>
            </a:r>
            <a:r>
              <a:rPr lang="en-US" dirty="0" err="1"/>
              <a:t>stavovima</a:t>
            </a:r>
            <a:r>
              <a:rPr lang="en-US" dirty="0"/>
              <a:t> </a:t>
            </a:r>
            <a:r>
              <a:rPr lang="en-US" dirty="0" err="1"/>
              <a:t>srednjoškolaca</a:t>
            </a:r>
            <a:r>
              <a:rPr lang="en-US" dirty="0"/>
              <a:t> o </a:t>
            </a:r>
            <a:r>
              <a:rPr lang="en-US" dirty="0" err="1"/>
              <a:t>Evropskoj</a:t>
            </a:r>
            <a:r>
              <a:rPr lang="en-US" dirty="0"/>
              <a:t> </a:t>
            </a:r>
            <a:r>
              <a:rPr lang="en-US" dirty="0" err="1"/>
              <a:t>uniji</a:t>
            </a:r>
            <a:endParaRPr lang="sr-Latn-RS" dirty="0"/>
          </a:p>
          <a:p>
            <a:r>
              <a:rPr lang="sr-Latn-RS" dirty="0"/>
              <a:t>Dr Ana Jovičić Vuković</a:t>
            </a:r>
            <a:endParaRPr lang="en-US" dirty="0"/>
          </a:p>
        </p:txBody>
      </p:sp>
      <p:cxnSp>
        <p:nvCxnSpPr>
          <p:cNvPr id="59" name="Straight Connector 61">
            <a:extLst>
              <a:ext uri="{FF2B5EF4-FFF2-40B4-BE49-F238E27FC236}">
                <a16:creationId xmlns:a16="http://schemas.microsoft.com/office/drawing/2014/main" id="{44ECB373-FE53-4714-8BA6-043C52FC0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2012" y="3433493"/>
            <a:ext cx="45494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26847D61-416D-4EFB-82BA-85794F72252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1" r="9588" b="3"/>
          <a:stretch/>
        </p:blipFill>
        <p:spPr bwMode="auto">
          <a:xfrm>
            <a:off x="702227" y="1789351"/>
            <a:ext cx="4882076" cy="3429001"/>
          </a:xfrm>
          <a:custGeom>
            <a:avLst/>
            <a:gdLst/>
            <a:ahLst/>
            <a:cxnLst/>
            <a:rect l="l" t="t" r="r" b="b"/>
            <a:pathLst>
              <a:path w="4882096" h="3429001">
                <a:moveTo>
                  <a:pt x="332680" y="0"/>
                </a:moveTo>
                <a:lnTo>
                  <a:pt x="4882096" y="0"/>
                </a:lnTo>
                <a:lnTo>
                  <a:pt x="4365943" y="3429001"/>
                </a:lnTo>
                <a:lnTo>
                  <a:pt x="0" y="3429001"/>
                </a:lnTo>
                <a:lnTo>
                  <a:pt x="0" y="2237155"/>
                </a:lnTo>
                <a:close/>
              </a:path>
            </a:pathLst>
          </a:custGeom>
          <a:noFill/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261F2D4-C3B4-4779-AF88-B06EB5783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73" y="6130274"/>
            <a:ext cx="1591194" cy="44504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332DD77-98F0-4069-A109-9CF9421C0FE3}"/>
              </a:ext>
            </a:extLst>
          </p:cNvPr>
          <p:cNvSpPr txBox="1"/>
          <p:nvPr/>
        </p:nvSpPr>
        <p:spPr>
          <a:xfrm>
            <a:off x="2196585" y="6162390"/>
            <a:ext cx="61039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>
                <a:solidFill>
                  <a:srgbClr val="357CBD"/>
                </a:solidFill>
                <a:effectLst/>
                <a:latin typeface="Playfair Display"/>
                <a:ea typeface="Times New Roman" panose="02020603050405020304" pitchFamily="18" charset="0"/>
                <a:cs typeface="Times New Roman" panose="02020603050405020304" pitchFamily="18" charset="0"/>
              </a:rPr>
              <a:t>Introduction to EU Education for Secondary Schools -INEES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992C7C-C6AD-4384-B11D-9247D4D3A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4303" y="407002"/>
            <a:ext cx="28575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6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10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66" name="Straight Connector 12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13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9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0" name="Isosceles Triangle 16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1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2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3" name="Isosceles Triangle 20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254AE48-F374-4887-BD1A-1A3F6BD0F8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091" t="6066" b="3025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74" name="Isosceles Triangle 22">
            <a:extLst>
              <a:ext uri="{FF2B5EF4-FFF2-40B4-BE49-F238E27FC236}">
                <a16:creationId xmlns:a16="http://schemas.microsoft.com/office/drawing/2014/main" id="{7B1E8B16-F0E6-422E-A6A6-0422A7733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Parallelogram 24">
            <a:extLst>
              <a:ext uri="{FF2B5EF4-FFF2-40B4-BE49-F238E27FC236}">
                <a16:creationId xmlns:a16="http://schemas.microsoft.com/office/drawing/2014/main" id="{30CBBCD0-ED2A-4FC8-AB71-E3C2738F9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3800" y="0"/>
            <a:ext cx="7315200" cy="6858000"/>
          </a:xfrm>
          <a:prstGeom prst="parallelogram">
            <a:avLst>
              <a:gd name="adj" fmla="val 15925"/>
            </a:avLst>
          </a:prstGeom>
          <a:solidFill>
            <a:schemeClr val="bg1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26">
            <a:extLst>
              <a:ext uri="{FF2B5EF4-FFF2-40B4-BE49-F238E27FC236}">
                <a16:creationId xmlns:a16="http://schemas.microsoft.com/office/drawing/2014/main" id="{D7C7B311-D760-4C87-BE5E-921FFB4E8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28">
            <a:extLst>
              <a:ext uri="{FF2B5EF4-FFF2-40B4-BE49-F238E27FC236}">
                <a16:creationId xmlns:a16="http://schemas.microsoft.com/office/drawing/2014/main" id="{C1913202-1810-4FA2-987B-A7B98049C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Rectangle 23">
            <a:extLst>
              <a:ext uri="{FF2B5EF4-FFF2-40B4-BE49-F238E27FC236}">
                <a16:creationId xmlns:a16="http://schemas.microsoft.com/office/drawing/2014/main" id="{95EFBC61-02DC-4AEA-AA2D-A9EABA467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Rectangle 25">
            <a:extLst>
              <a:ext uri="{FF2B5EF4-FFF2-40B4-BE49-F238E27FC236}">
                <a16:creationId xmlns:a16="http://schemas.microsoft.com/office/drawing/2014/main" id="{5637DFC4-70BC-4CB4-85D2-651A7C6A5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0" name="Isosceles Triangle 34">
            <a:extLst>
              <a:ext uri="{FF2B5EF4-FFF2-40B4-BE49-F238E27FC236}">
                <a16:creationId xmlns:a16="http://schemas.microsoft.com/office/drawing/2014/main" id="{58F1E9F4-66ED-4E73-8C2E-51B11EA77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487EC-695E-4991-8A18-5CB79C222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450" y="1678665"/>
            <a:ext cx="4482553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600" b="1" dirty="0" err="1">
                <a:effectLst/>
              </a:rPr>
              <a:t>Informisanost</a:t>
            </a:r>
            <a:r>
              <a:rPr lang="en-US" sz="4600" b="1" dirty="0">
                <a:effectLst/>
              </a:rPr>
              <a:t> o </a:t>
            </a:r>
            <a:r>
              <a:rPr lang="en-US" sz="4600" b="1" dirty="0" err="1">
                <a:effectLst/>
              </a:rPr>
              <a:t>Evropskoj</a:t>
            </a:r>
            <a:r>
              <a:rPr lang="en-US" sz="4600" b="1" dirty="0">
                <a:effectLst/>
              </a:rPr>
              <a:t> </a:t>
            </a:r>
            <a:r>
              <a:rPr lang="en-US" sz="4600" b="1" dirty="0" err="1">
                <a:effectLst/>
              </a:rPr>
              <a:t>uniji</a:t>
            </a:r>
            <a:br>
              <a:rPr lang="en-US" sz="4600" b="1" dirty="0">
                <a:effectLst/>
              </a:rPr>
            </a:br>
            <a:endParaRPr lang="en-US" sz="46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F7633FD-DDD1-4B5E-8B79-C3573221CD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88276" y="4050832"/>
            <a:ext cx="4485725" cy="10968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endParaRPr lang="en-US" sz="1800"/>
          </a:p>
        </p:txBody>
      </p:sp>
      <p:sp>
        <p:nvSpPr>
          <p:cNvPr id="81" name="Rectangle 27">
            <a:extLst>
              <a:ext uri="{FF2B5EF4-FFF2-40B4-BE49-F238E27FC236}">
                <a16:creationId xmlns:a16="http://schemas.microsoft.com/office/drawing/2014/main" id="{0795E7D3-D974-4307-92D4-E3ECEFDF3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2" name="Rectangle 28">
            <a:extLst>
              <a:ext uri="{FF2B5EF4-FFF2-40B4-BE49-F238E27FC236}">
                <a16:creationId xmlns:a16="http://schemas.microsoft.com/office/drawing/2014/main" id="{90443617-0A78-4C2C-9996-D143BCDB9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3" name="Rectangle 29">
            <a:extLst>
              <a:ext uri="{FF2B5EF4-FFF2-40B4-BE49-F238E27FC236}">
                <a16:creationId xmlns:a16="http://schemas.microsoft.com/office/drawing/2014/main" id="{ACFC544A-BD13-4C3C-8C9E-C35DEE8A4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4" name="Isosceles Triangle 42">
            <a:extLst>
              <a:ext uri="{FF2B5EF4-FFF2-40B4-BE49-F238E27FC236}">
                <a16:creationId xmlns:a16="http://schemas.microsoft.com/office/drawing/2014/main" id="{729A9DD4-BE93-4516-8B95-26B91B44B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91797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D339DDC-3F42-4BF0-B504-F3E9F601A7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9492145"/>
              </p:ext>
            </p:extLst>
          </p:nvPr>
        </p:nvGraphicFramePr>
        <p:xfrm>
          <a:off x="678095" y="666799"/>
          <a:ext cx="8869942" cy="5764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73556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E7DEE4A-B395-49D5-B22A-CE322D3A75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3891932"/>
              </p:ext>
            </p:extLst>
          </p:nvPr>
        </p:nvGraphicFramePr>
        <p:xfrm>
          <a:off x="-657547" y="371423"/>
          <a:ext cx="9544693" cy="5930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04304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534492C-4E20-46C5-9479-AFDB24E3A3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7502080"/>
              </p:ext>
            </p:extLst>
          </p:nvPr>
        </p:nvGraphicFramePr>
        <p:xfrm>
          <a:off x="370725" y="574910"/>
          <a:ext cx="7560925" cy="5591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 descr="Three neatly stacked books">
            <a:extLst>
              <a:ext uri="{FF2B5EF4-FFF2-40B4-BE49-F238E27FC236}">
                <a16:creationId xmlns:a16="http://schemas.microsoft.com/office/drawing/2014/main" id="{BD7CE7C8-9F13-44AA-9AD0-D5B10DDAE5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717" y="0"/>
            <a:ext cx="508228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14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FB539C9-3637-46B1-A97F-1E14A5DB9D5C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31791167"/>
              </p:ext>
            </p:extLst>
          </p:nvPr>
        </p:nvGraphicFramePr>
        <p:xfrm>
          <a:off x="0" y="297712"/>
          <a:ext cx="8596313" cy="5744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0575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Content Placeholder 4" descr="Several hands raised and ready to answer a question">
            <a:extLst>
              <a:ext uri="{FF2B5EF4-FFF2-40B4-BE49-F238E27FC236}">
                <a16:creationId xmlns:a16="http://schemas.microsoft.com/office/drawing/2014/main" id="{53D7ABB3-B2F1-4C39-A196-AEA16F6E91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7281" b="16111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0FF9F10B-8764-4B6C-9EBC-4FBE9AC1A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Parallelogram 38">
            <a:extLst>
              <a:ext uri="{FF2B5EF4-FFF2-40B4-BE49-F238E27FC236}">
                <a16:creationId xmlns:a16="http://schemas.microsoft.com/office/drawing/2014/main" id="{4DC5F81A-AB66-427C-B973-546BE1B7E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146C810-9BC7-4BEB-A44C-B70C5B3DC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5ADF6C1-FC3E-4CEF-ACAA-1E533A927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23">
            <a:extLst>
              <a:ext uri="{FF2B5EF4-FFF2-40B4-BE49-F238E27FC236}">
                <a16:creationId xmlns:a16="http://schemas.microsoft.com/office/drawing/2014/main" id="{BE11B7D3-FC4D-4157-827F-D418D4AF3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Rectangle 25">
            <a:extLst>
              <a:ext uri="{FF2B5EF4-FFF2-40B4-BE49-F238E27FC236}">
                <a16:creationId xmlns:a16="http://schemas.microsoft.com/office/drawing/2014/main" id="{F9CA2FB3-69C5-4A17-880A-34C260DF3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A3B42260-CA72-429A-AEFF-A2778C7BC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50697-0822-48E1-8516-1BC7BFA93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200" y="1678665"/>
            <a:ext cx="5214500" cy="326813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3000" b="1" dirty="0" err="1">
                <a:effectLst/>
              </a:rPr>
              <a:t>Stavovi</a:t>
            </a:r>
            <a:r>
              <a:rPr lang="en-US" sz="3000" b="1" dirty="0">
                <a:effectLst/>
              </a:rPr>
              <a:t> o </a:t>
            </a:r>
            <a:r>
              <a:rPr lang="en-US" sz="3000" b="1" dirty="0" err="1">
                <a:effectLst/>
              </a:rPr>
              <a:t>pridruživanju</a:t>
            </a:r>
            <a:r>
              <a:rPr lang="en-US" sz="3000" b="1" dirty="0">
                <a:effectLst/>
              </a:rPr>
              <a:t> </a:t>
            </a:r>
            <a:r>
              <a:rPr lang="en-US" sz="3000" b="1" dirty="0" err="1">
                <a:effectLst/>
              </a:rPr>
              <a:t>Srbije</a:t>
            </a:r>
            <a:r>
              <a:rPr lang="en-US" sz="3000" b="1" dirty="0">
                <a:effectLst/>
              </a:rPr>
              <a:t> </a:t>
            </a:r>
            <a:r>
              <a:rPr lang="en-US" sz="3000" b="1" dirty="0" err="1">
                <a:effectLst/>
              </a:rPr>
              <a:t>Evropskoj</a:t>
            </a:r>
            <a:r>
              <a:rPr lang="en-US" sz="3000" b="1" dirty="0">
                <a:effectLst/>
              </a:rPr>
              <a:t> </a:t>
            </a:r>
            <a:r>
              <a:rPr lang="en-US" sz="3000" b="1" dirty="0" err="1">
                <a:effectLst/>
              </a:rPr>
              <a:t>uniji</a:t>
            </a:r>
            <a:br>
              <a:rPr lang="en-US" sz="3000" b="1" dirty="0">
                <a:effectLst/>
              </a:rPr>
            </a:br>
            <a:br>
              <a:rPr lang="en-US" sz="3000" b="1" dirty="0">
                <a:effectLst/>
              </a:rPr>
            </a:br>
            <a:endParaRPr lang="en-US" sz="3000" dirty="0"/>
          </a:p>
        </p:txBody>
      </p:sp>
      <p:sp>
        <p:nvSpPr>
          <p:cNvPr id="51" name="Rectangle 27">
            <a:extLst>
              <a:ext uri="{FF2B5EF4-FFF2-40B4-BE49-F238E27FC236}">
                <a16:creationId xmlns:a16="http://schemas.microsoft.com/office/drawing/2014/main" id="{C29C3C96-CB51-440C-B12F-E880D7386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Rectangle 28">
            <a:extLst>
              <a:ext uri="{FF2B5EF4-FFF2-40B4-BE49-F238E27FC236}">
                <a16:creationId xmlns:a16="http://schemas.microsoft.com/office/drawing/2014/main" id="{17070EE5-FA55-4C41-AD18-785E5F023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Rectangle 29">
            <a:extLst>
              <a:ext uri="{FF2B5EF4-FFF2-40B4-BE49-F238E27FC236}">
                <a16:creationId xmlns:a16="http://schemas.microsoft.com/office/drawing/2014/main" id="{726DD974-2DC0-457D-B797-BFB5EB6F4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EF9AFB1C-D978-4634-9E2D-78B7F70F5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33214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3887E1C-418A-43CE-B6AF-B4F18E8001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768225"/>
              </p:ext>
            </p:extLst>
          </p:nvPr>
        </p:nvGraphicFramePr>
        <p:xfrm>
          <a:off x="-292100" y="520700"/>
          <a:ext cx="9702800" cy="6032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22834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3F23100-86EF-4FB0-A2DF-C5C94ADC7D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1693066"/>
              </p:ext>
            </p:extLst>
          </p:nvPr>
        </p:nvGraphicFramePr>
        <p:xfrm>
          <a:off x="1346201" y="374650"/>
          <a:ext cx="7213600" cy="6108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71603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5CA78C9-8973-45D5-89B2-28524536FB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2007760"/>
              </p:ext>
            </p:extLst>
          </p:nvPr>
        </p:nvGraphicFramePr>
        <p:xfrm>
          <a:off x="673100" y="368300"/>
          <a:ext cx="8140700" cy="6184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51307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ey paper boats and one orange boat">
            <a:extLst>
              <a:ext uri="{FF2B5EF4-FFF2-40B4-BE49-F238E27FC236}">
                <a16:creationId xmlns:a16="http://schemas.microsoft.com/office/drawing/2014/main" id="{58C3B402-2E97-4415-8A7E-5E066484B9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6" r="14714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346C8-151E-4820-B357-4C391A354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830" y="1489738"/>
            <a:ext cx="5651230" cy="5368262"/>
          </a:xfrm>
        </p:spPr>
        <p:txBody>
          <a:bodyPr>
            <a:normAutofit/>
          </a:bodyPr>
          <a:lstStyle/>
          <a:p>
            <a:pPr marL="0" marR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sr-Latn-RS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azlozima</a:t>
            </a:r>
            <a:r>
              <a:rPr lang="sr-Latn-R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zbog kojih ne bi glasali za pridruživanje</a:t>
            </a:r>
            <a:r>
              <a:rPr lang="en-U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sr-Latn-R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ispitanici su navodili:</a:t>
            </a:r>
            <a:endParaRPr lang="en-US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dirty="0">
              <a:effectLst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r-Latn-R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„Još veće zaduživanje“</a:t>
            </a:r>
            <a:endParaRPr lang="en-US" dirty="0">
              <a:effectLst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r-Latn-R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„Ne bi došlo do promene na bolje“</a:t>
            </a:r>
            <a:endParaRPr lang="en-US" dirty="0">
              <a:effectLst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r-Latn-R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„Puno pravila i ograničavanja razvoja Srbije“</a:t>
            </a:r>
            <a:endParaRPr lang="en-US" dirty="0">
              <a:effectLst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r-Latn-R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„Nemam dobro mišljenje o EU“</a:t>
            </a:r>
            <a:endParaRPr lang="en-US" dirty="0">
              <a:effectLst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r-Latn-R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„Sve će biti skuplje“, </a:t>
            </a:r>
            <a:endParaRPr lang="en-US" dirty="0">
              <a:effectLst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r-Latn-R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„Zemlje u Evropskoj uniji u krizi, EU se raspada“ </a:t>
            </a:r>
            <a:endParaRPr lang="en-US" dirty="0">
              <a:effectLst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r-Latn-R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„ Srbija nije spremna za EU“ </a:t>
            </a:r>
            <a:endParaRPr lang="en-US" dirty="0">
              <a:effectLst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r-Latn-R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sr-Latn-RS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Peduslovi</a:t>
            </a:r>
            <a:r>
              <a:rPr lang="sr-Latn-R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 ulaska Srbije u EU i priznavanju nezavisnosti Kosova i Metohije“</a:t>
            </a:r>
            <a:endParaRPr lang="en-US" dirty="0">
              <a:effectLst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sr-Latn-R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„Loš odnos članica prema Srbiji i njihovog sistema vrednosti“</a:t>
            </a:r>
            <a:endParaRPr lang="en-US" dirty="0">
              <a:effectLst/>
              <a:ea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  <p:cxnSp>
        <p:nvCxnSpPr>
          <p:cNvPr id="38" name="Straight Connector 11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13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75459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reaching for a paper on a table full of paper and sticky notes">
            <a:extLst>
              <a:ext uri="{FF2B5EF4-FFF2-40B4-BE49-F238E27FC236}">
                <a16:creationId xmlns:a16="http://schemas.microsoft.com/office/drawing/2014/main" id="{75894190-071F-477C-89C8-42D89F5403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11936" b="-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BD3E7E-C491-4BD6-894D-690F077FB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GB" b="1"/>
              <a:t>PRETHODNA ISTRAŽIVANJA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085CC-606B-4FE0-AC13-B62DF5F5F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danas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GB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r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elativno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mali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broj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istraživanja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bavi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mladima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kao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posebnom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kategorijom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4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Mladi</a:t>
            </a:r>
            <a:r>
              <a:rPr lang="en-GB" sz="1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 </a:t>
            </a:r>
            <a:r>
              <a:rPr lang="en-GB" sz="14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Srbiji</a:t>
            </a:r>
            <a:r>
              <a:rPr lang="en-GB" sz="1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2018/2019(2019),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4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Alternativni</a:t>
            </a:r>
            <a:r>
              <a:rPr lang="en-GB" sz="1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izve</a:t>
            </a:r>
            <a:r>
              <a:rPr lang="sr-Latn-RS" sz="14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štaj</a:t>
            </a:r>
            <a:r>
              <a:rPr lang="sr-Latn-RS" sz="1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položaju i potrebama mladih u Republici Srbiji (2018)</a:t>
            </a:r>
            <a:r>
              <a:rPr lang="sr-Latn-R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4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Srbija</a:t>
            </a:r>
            <a:r>
              <a:rPr lang="en-GB" sz="1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1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Evropa</a:t>
            </a:r>
            <a:r>
              <a:rPr lang="en-GB" sz="1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GB" sz="14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očima</a:t>
            </a:r>
            <a:r>
              <a:rPr lang="en-GB" sz="1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mladih</a:t>
            </a:r>
            <a:r>
              <a:rPr lang="en-GB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(2016), 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4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Stavovi</a:t>
            </a:r>
            <a:r>
              <a:rPr lang="en-GB" sz="1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mladih</a:t>
            </a:r>
            <a:r>
              <a:rPr lang="en-GB" sz="1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EU (2015). </a:t>
            </a:r>
          </a:p>
          <a:p>
            <a:pPr marL="0" marR="0" indent="82804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sr-Latn-R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iše</a:t>
            </a:r>
            <a:r>
              <a:rPr lang="sr-Latn-R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od 1/3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mladih</a:t>
            </a:r>
            <a:r>
              <a:rPr lang="sr-Latn-R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bi glasao protiv ulaska Srbije u EU, 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kao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</a:t>
            </a:r>
            <a:r>
              <a:rPr lang="sr-Latn-R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veliki procenat mladih ne zna kako bi glasao/ili ne bi glasao.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sr-Latn-R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Reakcije mladih na pojam Evropske unije su u najvećoj meri </a:t>
            </a:r>
            <a:r>
              <a:rPr lang="sr-Latn-R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neutralne i ravnodušne</a:t>
            </a:r>
            <a:r>
              <a:rPr lang="sr-Latn-R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a najmanje pozitivne.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sz="1400" b="1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37961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mpty speech bubbles">
            <a:extLst>
              <a:ext uri="{FF2B5EF4-FFF2-40B4-BE49-F238E27FC236}">
                <a16:creationId xmlns:a16="http://schemas.microsoft.com/office/drawing/2014/main" id="{6943E77F-CAAF-48A4-8BA1-D67DCD75B1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7" r="7164" b="-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6B3CE-8E49-4A61-81A2-68E3499E8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948" y="1638301"/>
            <a:ext cx="5156568" cy="4889500"/>
          </a:xfrm>
        </p:spPr>
        <p:txBody>
          <a:bodyPr>
            <a:normAutofit/>
          </a:bodyPr>
          <a:lstStyle/>
          <a:p>
            <a:pPr marL="0" marR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sr-Latn-R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Kao glavnu asocijaciju na Evropsku uniju ispitanici su navodili sledeće:</a:t>
            </a:r>
            <a:endParaRPr lang="en-US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dirty="0">
              <a:effectLst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r-Latn-R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„Putovanje bez pasoša i prostor bez granica“</a:t>
            </a:r>
            <a:endParaRPr lang="en-US" dirty="0">
              <a:effectLst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r-Latn-R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„Bolji standardi i život“</a:t>
            </a:r>
            <a:endParaRPr lang="en-US" dirty="0">
              <a:effectLst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r-Latn-R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„Uređeno društvo“</a:t>
            </a:r>
            <a:endParaRPr lang="en-US" dirty="0">
              <a:effectLst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r-Latn-R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„Iskorišćavanje manjih od strane većih zemalja“</a:t>
            </a:r>
            <a:endParaRPr lang="en-US" dirty="0">
              <a:effectLst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r-Latn-R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„Zakon i red“</a:t>
            </a:r>
            <a:endParaRPr lang="en-US" dirty="0">
              <a:effectLst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r-Latn-R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„Slobodna trgovina“</a:t>
            </a:r>
            <a:endParaRPr lang="en-US" dirty="0">
              <a:effectLst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sr-Latn-R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„Bolja budućnost“</a:t>
            </a:r>
            <a:endParaRPr lang="en-US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r-Latn-R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„Odliv mozgova“</a:t>
            </a:r>
            <a:endParaRPr lang="en-US" dirty="0">
              <a:effectLst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r-Latn-R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„Nepotrebna pravila“</a:t>
            </a:r>
            <a:endParaRPr lang="en-US" dirty="0">
              <a:effectLst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sr-Latn-R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„Prekid prijateljstva sa Rusijom“.</a:t>
            </a:r>
            <a:endParaRPr lang="en-US" dirty="0">
              <a:effectLst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19926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716B5A3-1157-499D-B90F-38E80907A6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0187378"/>
              </p:ext>
            </p:extLst>
          </p:nvPr>
        </p:nvGraphicFramePr>
        <p:xfrm>
          <a:off x="305442" y="419100"/>
          <a:ext cx="5156200" cy="601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04212F2-6898-421D-9137-25E9BFD92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96000" y="-11584"/>
            <a:ext cx="6096000" cy="68695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4F7D1A-EFAF-4280-A66E-CB2144EA2401}"/>
              </a:ext>
            </a:extLst>
          </p:cNvPr>
          <p:cNvSpPr txBox="1"/>
          <p:nvPr/>
        </p:nvSpPr>
        <p:spPr>
          <a:xfrm>
            <a:off x="5461642" y="6731000"/>
            <a:ext cx="68313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saint-tepes.deviantart.com/art/European-Union-map-greater-union-454867740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247129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D40B2F0F-BF10-466F-B27A-E6FEBAE6F8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1385428"/>
              </p:ext>
            </p:extLst>
          </p:nvPr>
        </p:nvGraphicFramePr>
        <p:xfrm>
          <a:off x="5078627" y="114300"/>
          <a:ext cx="6635218" cy="674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 descr="A picture containing text, transport, watercraft&#10;&#10;Description automatically generated">
            <a:extLst>
              <a:ext uri="{FF2B5EF4-FFF2-40B4-BE49-F238E27FC236}">
                <a16:creationId xmlns:a16="http://schemas.microsoft.com/office/drawing/2014/main" id="{0421C529-3919-4439-8443-036938A71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78155" y="770189"/>
            <a:ext cx="4003589" cy="508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779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veral flags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DB56895D-D36D-421E-976D-FE195E4B46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090" r="15801" b="-2"/>
          <a:stretch/>
        </p:blipFill>
        <p:spPr>
          <a:xfrm>
            <a:off x="5325762" y="-1"/>
            <a:ext cx="6866238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F8E222-9472-4433-B745-571105C60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809C4F0F-C20F-4679-BF7F-89C68E8FFA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058245"/>
              </p:ext>
            </p:extLst>
          </p:nvPr>
        </p:nvGraphicFramePr>
        <p:xfrm>
          <a:off x="157031" y="606573"/>
          <a:ext cx="6104890" cy="5306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85529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56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5" name="Isosceles Triangle 64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Picture 4" descr="A picture containing outdoor, sky, blue&#10;&#10;Description automatically generated">
            <a:extLst>
              <a:ext uri="{FF2B5EF4-FFF2-40B4-BE49-F238E27FC236}">
                <a16:creationId xmlns:a16="http://schemas.microsoft.com/office/drawing/2014/main" id="{1EBB153F-F21B-4F63-9232-A80F996F94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091" t="23391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67" name="Isosceles Triangle 66">
            <a:extLst>
              <a:ext uri="{FF2B5EF4-FFF2-40B4-BE49-F238E27FC236}">
                <a16:creationId xmlns:a16="http://schemas.microsoft.com/office/drawing/2014/main" id="{0FF9F10B-8764-4B6C-9EBC-4FBE9AC1A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9" name="Parallelogram 68">
            <a:extLst>
              <a:ext uri="{FF2B5EF4-FFF2-40B4-BE49-F238E27FC236}">
                <a16:creationId xmlns:a16="http://schemas.microsoft.com/office/drawing/2014/main" id="{4DC5F81A-AB66-427C-B973-546BE1B7E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146C810-9BC7-4BEB-A44C-B70C5B3DC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5ADF6C1-FC3E-4CEF-ACAA-1E533A927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Rectangle 23">
            <a:extLst>
              <a:ext uri="{FF2B5EF4-FFF2-40B4-BE49-F238E27FC236}">
                <a16:creationId xmlns:a16="http://schemas.microsoft.com/office/drawing/2014/main" id="{BE11B7D3-FC4D-4157-827F-D418D4AF3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Rectangle 25">
            <a:extLst>
              <a:ext uri="{FF2B5EF4-FFF2-40B4-BE49-F238E27FC236}">
                <a16:creationId xmlns:a16="http://schemas.microsoft.com/office/drawing/2014/main" id="{F9CA2FB3-69C5-4A17-880A-34C260DF3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Isosceles Triangle 78">
            <a:extLst>
              <a:ext uri="{FF2B5EF4-FFF2-40B4-BE49-F238E27FC236}">
                <a16:creationId xmlns:a16="http://schemas.microsoft.com/office/drawing/2014/main" id="{A3B42260-CA72-429A-AEFF-A2778C7BC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CDD355B-013E-4592-9954-AAC3F5B40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215" y="3963165"/>
            <a:ext cx="4569803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2800" dirty="0" err="1">
                <a:solidFill>
                  <a:srgbClr val="0070C0"/>
                </a:solidFill>
              </a:rPr>
              <a:t>Prema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mišljenju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ispitanika</a:t>
            </a:r>
            <a:r>
              <a:rPr lang="en-US" sz="2800" dirty="0">
                <a:solidFill>
                  <a:srgbClr val="0070C0"/>
                </a:solidFill>
              </a:rPr>
              <a:t>, </a:t>
            </a:r>
            <a:r>
              <a:rPr lang="en-US" sz="2800" dirty="0" err="1">
                <a:solidFill>
                  <a:srgbClr val="0070C0"/>
                </a:solidFill>
              </a:rPr>
              <a:t>ulazak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Srbije</a:t>
            </a:r>
            <a:r>
              <a:rPr lang="en-US" sz="2800" dirty="0">
                <a:solidFill>
                  <a:srgbClr val="0070C0"/>
                </a:solidFill>
              </a:rPr>
              <a:t> u </a:t>
            </a:r>
            <a:r>
              <a:rPr lang="en-US" sz="2800" dirty="0" err="1">
                <a:solidFill>
                  <a:srgbClr val="0070C0"/>
                </a:solidFill>
              </a:rPr>
              <a:t>Evropsku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unije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doneće</a:t>
            </a:r>
            <a:r>
              <a:rPr lang="en-US" sz="2800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1E7B7A-EFFB-42A9-B9E7-CDA405488A5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700964" y="4050832"/>
            <a:ext cx="4573037" cy="10968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</a:p>
        </p:txBody>
      </p:sp>
      <p:sp>
        <p:nvSpPr>
          <p:cNvPr id="81" name="Rectangle 27">
            <a:extLst>
              <a:ext uri="{FF2B5EF4-FFF2-40B4-BE49-F238E27FC236}">
                <a16:creationId xmlns:a16="http://schemas.microsoft.com/office/drawing/2014/main" id="{C29C3C96-CB51-440C-B12F-E880D7386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3" name="Rectangle 28">
            <a:extLst>
              <a:ext uri="{FF2B5EF4-FFF2-40B4-BE49-F238E27FC236}">
                <a16:creationId xmlns:a16="http://schemas.microsoft.com/office/drawing/2014/main" id="{17070EE5-FA55-4C41-AD18-785E5F023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5" name="Rectangle 29">
            <a:extLst>
              <a:ext uri="{FF2B5EF4-FFF2-40B4-BE49-F238E27FC236}">
                <a16:creationId xmlns:a16="http://schemas.microsoft.com/office/drawing/2014/main" id="{726DD974-2DC0-457D-B797-BFB5EB6F4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7" name="Isosceles Triangle 86">
            <a:extLst>
              <a:ext uri="{FF2B5EF4-FFF2-40B4-BE49-F238E27FC236}">
                <a16:creationId xmlns:a16="http://schemas.microsoft.com/office/drawing/2014/main" id="{EF9AFB1C-D978-4634-9E2D-78B7F70F5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37C6A1-43AA-4812-AB08-86980D858F7D}"/>
              </a:ext>
            </a:extLst>
          </p:cNvPr>
          <p:cNvSpPr txBox="1"/>
          <p:nvPr/>
        </p:nvSpPr>
        <p:spPr>
          <a:xfrm>
            <a:off x="9795190" y="6657945"/>
            <a:ext cx="239681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flickr.com/photos/124913477@N08/140866936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971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6F64FBDA-2541-4C2A-8364-A7678B4F8C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297230"/>
              </p:ext>
            </p:extLst>
          </p:nvPr>
        </p:nvGraphicFramePr>
        <p:xfrm>
          <a:off x="717675" y="694266"/>
          <a:ext cx="10826625" cy="5508835"/>
        </p:xfrm>
        <a:graphic>
          <a:graphicData uri="http://schemas.openxmlformats.org/drawingml/2006/table">
            <a:tbl>
              <a:tblPr firstRow="1" bandRow="1" bandCol="1">
                <a:tableStyleId>{5C22544A-7EE6-4342-B048-85BDC9FD1C3A}</a:tableStyleId>
              </a:tblPr>
              <a:tblGrid>
                <a:gridCol w="4413564">
                  <a:extLst>
                    <a:ext uri="{9D8B030D-6E8A-4147-A177-3AD203B41FA5}">
                      <a16:colId xmlns:a16="http://schemas.microsoft.com/office/drawing/2014/main" val="1955360789"/>
                    </a:ext>
                  </a:extLst>
                </a:gridCol>
                <a:gridCol w="902042">
                  <a:extLst>
                    <a:ext uri="{9D8B030D-6E8A-4147-A177-3AD203B41FA5}">
                      <a16:colId xmlns:a16="http://schemas.microsoft.com/office/drawing/2014/main" val="2740172175"/>
                    </a:ext>
                  </a:extLst>
                </a:gridCol>
                <a:gridCol w="1224201">
                  <a:extLst>
                    <a:ext uri="{9D8B030D-6E8A-4147-A177-3AD203B41FA5}">
                      <a16:colId xmlns:a16="http://schemas.microsoft.com/office/drawing/2014/main" val="2412479158"/>
                    </a:ext>
                  </a:extLst>
                </a:gridCol>
                <a:gridCol w="1320847">
                  <a:extLst>
                    <a:ext uri="{9D8B030D-6E8A-4147-A177-3AD203B41FA5}">
                      <a16:colId xmlns:a16="http://schemas.microsoft.com/office/drawing/2014/main" val="2974783196"/>
                    </a:ext>
                  </a:extLst>
                </a:gridCol>
                <a:gridCol w="1161532">
                  <a:extLst>
                    <a:ext uri="{9D8B030D-6E8A-4147-A177-3AD203B41FA5}">
                      <a16:colId xmlns:a16="http://schemas.microsoft.com/office/drawing/2014/main" val="3345632113"/>
                    </a:ext>
                  </a:extLst>
                </a:gridCol>
                <a:gridCol w="1804439">
                  <a:extLst>
                    <a:ext uri="{9D8B030D-6E8A-4147-A177-3AD203B41FA5}">
                      <a16:colId xmlns:a16="http://schemas.microsoft.com/office/drawing/2014/main" val="571978793"/>
                    </a:ext>
                  </a:extLst>
                </a:gridCol>
              </a:tblGrid>
              <a:tr h="12361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</a:rPr>
                        <a:t>Pozitivni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aspekti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ulaska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Srbije</a:t>
                      </a:r>
                      <a:r>
                        <a:rPr lang="en-GB" sz="1800" dirty="0">
                          <a:effectLst/>
                        </a:rPr>
                        <a:t> u </a:t>
                      </a:r>
                      <a:r>
                        <a:rPr lang="en-GB" sz="1800" dirty="0" err="1">
                          <a:effectLst/>
                        </a:rPr>
                        <a:t>Evropsku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uniju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</a:endParaRPr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N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</a:endParaRPr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Min.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</a:endParaRPr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Max.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</a:endParaRPr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Mean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</a:endParaRPr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Std. Deviation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extLst>
                  <a:ext uri="{0D108BD9-81ED-4DB2-BD59-A6C34878D82A}">
                    <a16:rowId xmlns:a16="http://schemas.microsoft.com/office/drawing/2014/main" val="822915939"/>
                  </a:ext>
                </a:extLst>
              </a:tr>
              <a:tr h="451700">
                <a:tc>
                  <a:txBody>
                    <a:bodyPr/>
                    <a:lstStyle/>
                    <a:p>
                      <a:pPr marL="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spc="10" dirty="0" err="1">
                          <a:effectLst/>
                        </a:rPr>
                        <a:t>Kvalitetniji</a:t>
                      </a:r>
                      <a:r>
                        <a:rPr lang="en-GB" sz="1800" spc="10" dirty="0">
                          <a:effectLst/>
                        </a:rPr>
                        <a:t> </a:t>
                      </a:r>
                      <a:r>
                        <a:rPr lang="en-GB" sz="1800" spc="10" dirty="0" err="1">
                          <a:effectLst/>
                        </a:rPr>
                        <a:t>i</a:t>
                      </a:r>
                      <a:r>
                        <a:rPr lang="en-GB" sz="1800" spc="10" dirty="0">
                          <a:effectLst/>
                        </a:rPr>
                        <a:t> </a:t>
                      </a:r>
                      <a:r>
                        <a:rPr lang="en-GB" sz="1800" spc="10" dirty="0" err="1">
                          <a:effectLst/>
                        </a:rPr>
                        <a:t>brži</a:t>
                      </a:r>
                      <a:r>
                        <a:rPr lang="en-GB" sz="1800" spc="10" dirty="0">
                          <a:effectLst/>
                        </a:rPr>
                        <a:t> </a:t>
                      </a:r>
                      <a:r>
                        <a:rPr lang="en-GB" sz="1800" spc="10" dirty="0" err="1">
                          <a:effectLst/>
                        </a:rPr>
                        <a:t>privrednii</a:t>
                      </a:r>
                      <a:r>
                        <a:rPr lang="en-GB" sz="1800" spc="10" dirty="0">
                          <a:effectLst/>
                        </a:rPr>
                        <a:t> </a:t>
                      </a:r>
                      <a:r>
                        <a:rPr lang="en-GB" sz="1800" spc="10" dirty="0" err="1">
                          <a:effectLst/>
                        </a:rPr>
                        <a:t>razvoj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981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1.0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5.0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3.209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1.2198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extLst>
                  <a:ext uri="{0D108BD9-81ED-4DB2-BD59-A6C34878D82A}">
                    <a16:rowId xmlns:a16="http://schemas.microsoft.com/office/drawing/2014/main" val="3425809503"/>
                  </a:ext>
                </a:extLst>
              </a:tr>
              <a:tr h="451700">
                <a:tc>
                  <a:txBody>
                    <a:bodyPr/>
                    <a:lstStyle/>
                    <a:p>
                      <a:pPr marL="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spc="10">
                          <a:effectLst/>
                        </a:rPr>
                        <a:t>Viši životni standard lјudi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982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1.0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5.0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3.162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1.2129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extLst>
                  <a:ext uri="{0D108BD9-81ED-4DB2-BD59-A6C34878D82A}">
                    <a16:rowId xmlns:a16="http://schemas.microsoft.com/office/drawing/2014/main" val="1462046098"/>
                  </a:ext>
                </a:extLst>
              </a:tr>
              <a:tr h="864897">
                <a:tc>
                  <a:txBody>
                    <a:bodyPr/>
                    <a:lstStyle/>
                    <a:p>
                      <a:pPr marL="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spc="10">
                          <a:effectLst/>
                        </a:rPr>
                        <a:t>Bolјe upoznavanje kultura i religija drugih naroda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982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1.0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5.0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3.151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1.3332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extLst>
                  <a:ext uri="{0D108BD9-81ED-4DB2-BD59-A6C34878D82A}">
                    <a16:rowId xmlns:a16="http://schemas.microsoft.com/office/drawing/2014/main" val="2528812179"/>
                  </a:ext>
                </a:extLst>
              </a:tr>
              <a:tr h="451700">
                <a:tc>
                  <a:txBody>
                    <a:bodyPr/>
                    <a:lstStyle/>
                    <a:p>
                      <a:pPr marL="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spc="10" dirty="0" err="1">
                          <a:solidFill>
                            <a:schemeClr val="accent2"/>
                          </a:solidFill>
                          <a:effectLst/>
                        </a:rPr>
                        <a:t>Bolјe</a:t>
                      </a:r>
                      <a:r>
                        <a:rPr lang="en-GB" sz="1800" spc="10" dirty="0">
                          <a:solidFill>
                            <a:schemeClr val="accent2"/>
                          </a:solidFill>
                          <a:effectLst/>
                        </a:rPr>
                        <a:t> </a:t>
                      </a:r>
                      <a:r>
                        <a:rPr lang="en-GB" sz="1800" spc="10" dirty="0" err="1">
                          <a:solidFill>
                            <a:schemeClr val="accent2"/>
                          </a:solidFill>
                          <a:effectLst/>
                        </a:rPr>
                        <a:t>mogućnosti</a:t>
                      </a:r>
                      <a:r>
                        <a:rPr lang="en-GB" sz="1800" spc="10" dirty="0">
                          <a:solidFill>
                            <a:schemeClr val="accent2"/>
                          </a:solidFill>
                          <a:effectLst/>
                        </a:rPr>
                        <a:t> </a:t>
                      </a:r>
                      <a:r>
                        <a:rPr lang="en-GB" sz="1800" spc="10" dirty="0" err="1">
                          <a:solidFill>
                            <a:schemeClr val="accent2"/>
                          </a:solidFill>
                          <a:effectLst/>
                        </a:rPr>
                        <a:t>zapošlјavanja</a:t>
                      </a:r>
                      <a:endParaRPr lang="en-US" sz="18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981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1.0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5.0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3.504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1.3113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extLst>
                  <a:ext uri="{0D108BD9-81ED-4DB2-BD59-A6C34878D82A}">
                    <a16:rowId xmlns:a16="http://schemas.microsoft.com/office/drawing/2014/main" val="3980284273"/>
                  </a:ext>
                </a:extLst>
              </a:tr>
              <a:tr h="684234">
                <a:tc>
                  <a:txBody>
                    <a:bodyPr/>
                    <a:lstStyle/>
                    <a:p>
                      <a:pPr marL="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spc="10">
                          <a:effectLst/>
                        </a:rPr>
                        <a:t>Bolјe i kvalitetnije obrazovanje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980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1.0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5.0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3.290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1.3230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extLst>
                  <a:ext uri="{0D108BD9-81ED-4DB2-BD59-A6C34878D82A}">
                    <a16:rowId xmlns:a16="http://schemas.microsoft.com/office/drawing/2014/main" val="1113010347"/>
                  </a:ext>
                </a:extLst>
              </a:tr>
              <a:tr h="451700">
                <a:tc>
                  <a:txBody>
                    <a:bodyPr/>
                    <a:lstStyle/>
                    <a:p>
                      <a:pPr marL="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spc="10">
                          <a:effectLst/>
                        </a:rPr>
                        <a:t>Bolјa vojna zaštita Srbije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978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1.0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5.0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3.258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2.1592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extLst>
                  <a:ext uri="{0D108BD9-81ED-4DB2-BD59-A6C34878D82A}">
                    <a16:rowId xmlns:a16="http://schemas.microsoft.com/office/drawing/2014/main" val="2288129959"/>
                  </a:ext>
                </a:extLst>
              </a:tr>
              <a:tr h="916770">
                <a:tc>
                  <a:txBody>
                    <a:bodyPr/>
                    <a:lstStyle/>
                    <a:p>
                      <a:pPr marL="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spc="10" dirty="0" err="1">
                          <a:solidFill>
                            <a:schemeClr val="accent2"/>
                          </a:solidFill>
                          <a:effectLst/>
                        </a:rPr>
                        <a:t>Veće</a:t>
                      </a:r>
                      <a:r>
                        <a:rPr lang="en-GB" sz="1800" spc="10" dirty="0">
                          <a:solidFill>
                            <a:schemeClr val="accent2"/>
                          </a:solidFill>
                          <a:effectLst/>
                        </a:rPr>
                        <a:t> </a:t>
                      </a:r>
                      <a:r>
                        <a:rPr lang="en-GB" sz="1800" spc="10" dirty="0" err="1">
                          <a:solidFill>
                            <a:schemeClr val="accent2"/>
                          </a:solidFill>
                          <a:effectLst/>
                        </a:rPr>
                        <a:t>mogućnosti</a:t>
                      </a:r>
                      <a:r>
                        <a:rPr lang="en-GB" sz="1800" spc="10" dirty="0">
                          <a:solidFill>
                            <a:schemeClr val="accent2"/>
                          </a:solidFill>
                          <a:effectLst/>
                        </a:rPr>
                        <a:t> za </a:t>
                      </a:r>
                      <a:r>
                        <a:rPr lang="en-GB" sz="1800" spc="10" dirty="0" err="1">
                          <a:solidFill>
                            <a:schemeClr val="accent2"/>
                          </a:solidFill>
                          <a:effectLst/>
                        </a:rPr>
                        <a:t>putovanja</a:t>
                      </a:r>
                      <a:r>
                        <a:rPr lang="en-GB" sz="1800" spc="10" dirty="0">
                          <a:solidFill>
                            <a:schemeClr val="accent2"/>
                          </a:solidFill>
                          <a:effectLst/>
                        </a:rPr>
                        <a:t> </a:t>
                      </a:r>
                      <a:r>
                        <a:rPr lang="en-GB" sz="1800" spc="10" dirty="0" err="1">
                          <a:solidFill>
                            <a:schemeClr val="accent2"/>
                          </a:solidFill>
                          <a:effectLst/>
                        </a:rPr>
                        <a:t>i</a:t>
                      </a:r>
                      <a:r>
                        <a:rPr lang="en-GB" sz="1800" spc="10" dirty="0">
                          <a:solidFill>
                            <a:schemeClr val="accent2"/>
                          </a:solidFill>
                          <a:effectLst/>
                        </a:rPr>
                        <a:t> </a:t>
                      </a:r>
                      <a:r>
                        <a:rPr lang="en-GB" sz="1800" spc="10" dirty="0" err="1">
                          <a:solidFill>
                            <a:schemeClr val="accent2"/>
                          </a:solidFill>
                          <a:effectLst/>
                        </a:rPr>
                        <a:t>sklapanja</a:t>
                      </a:r>
                      <a:r>
                        <a:rPr lang="en-GB" sz="1800" spc="10" dirty="0">
                          <a:solidFill>
                            <a:schemeClr val="accent2"/>
                          </a:solidFill>
                          <a:effectLst/>
                        </a:rPr>
                        <a:t> </a:t>
                      </a:r>
                      <a:r>
                        <a:rPr lang="en-GB" sz="1800" spc="10" dirty="0" err="1">
                          <a:solidFill>
                            <a:schemeClr val="accent2"/>
                          </a:solidFill>
                          <a:effectLst/>
                        </a:rPr>
                        <a:t>prijatelјstva</a:t>
                      </a:r>
                      <a:endParaRPr lang="en-US" sz="18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980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1.0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5.0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3.713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1.3546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45" marR="67745" marT="0" marB="0"/>
                </a:tc>
                <a:extLst>
                  <a:ext uri="{0D108BD9-81ED-4DB2-BD59-A6C34878D82A}">
                    <a16:rowId xmlns:a16="http://schemas.microsoft.com/office/drawing/2014/main" val="3508517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3186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6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8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4" name="Rectangle 19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133CA7F-0AF4-4804-8729-E587F7C0FA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562592"/>
              </p:ext>
            </p:extLst>
          </p:nvPr>
        </p:nvGraphicFramePr>
        <p:xfrm>
          <a:off x="750013" y="802215"/>
          <a:ext cx="10584861" cy="5335226"/>
        </p:xfrm>
        <a:graphic>
          <a:graphicData uri="http://schemas.openxmlformats.org/drawingml/2006/table">
            <a:tbl>
              <a:tblPr firstRow="1" bandRow="1" bandCol="1">
                <a:tableStyleId>{5C22544A-7EE6-4342-B048-85BDC9FD1C3A}</a:tableStyleId>
              </a:tblPr>
              <a:tblGrid>
                <a:gridCol w="2234722">
                  <a:extLst>
                    <a:ext uri="{9D8B030D-6E8A-4147-A177-3AD203B41FA5}">
                      <a16:colId xmlns:a16="http://schemas.microsoft.com/office/drawing/2014/main" val="19697721"/>
                    </a:ext>
                  </a:extLst>
                </a:gridCol>
                <a:gridCol w="1391504">
                  <a:extLst>
                    <a:ext uri="{9D8B030D-6E8A-4147-A177-3AD203B41FA5}">
                      <a16:colId xmlns:a16="http://schemas.microsoft.com/office/drawing/2014/main" val="3386707041"/>
                    </a:ext>
                  </a:extLst>
                </a:gridCol>
                <a:gridCol w="1545459">
                  <a:extLst>
                    <a:ext uri="{9D8B030D-6E8A-4147-A177-3AD203B41FA5}">
                      <a16:colId xmlns:a16="http://schemas.microsoft.com/office/drawing/2014/main" val="2743827121"/>
                    </a:ext>
                  </a:extLst>
                </a:gridCol>
                <a:gridCol w="1609902">
                  <a:extLst>
                    <a:ext uri="{9D8B030D-6E8A-4147-A177-3AD203B41FA5}">
                      <a16:colId xmlns:a16="http://schemas.microsoft.com/office/drawing/2014/main" val="4282039403"/>
                    </a:ext>
                  </a:extLst>
                </a:gridCol>
                <a:gridCol w="1695831">
                  <a:extLst>
                    <a:ext uri="{9D8B030D-6E8A-4147-A177-3AD203B41FA5}">
                      <a16:colId xmlns:a16="http://schemas.microsoft.com/office/drawing/2014/main" val="2961017552"/>
                    </a:ext>
                  </a:extLst>
                </a:gridCol>
                <a:gridCol w="2107443">
                  <a:extLst>
                    <a:ext uri="{9D8B030D-6E8A-4147-A177-3AD203B41FA5}">
                      <a16:colId xmlns:a16="http://schemas.microsoft.com/office/drawing/2014/main" val="2570634021"/>
                    </a:ext>
                  </a:extLst>
                </a:gridCol>
              </a:tblGrid>
              <a:tr h="11396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err="1">
                          <a:effectLst/>
                        </a:rPr>
                        <a:t>Negativni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aspekti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ulaska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Srbije</a:t>
                      </a:r>
                      <a:r>
                        <a:rPr lang="en-GB" sz="1600" dirty="0">
                          <a:effectLst/>
                        </a:rPr>
                        <a:t> u </a:t>
                      </a:r>
                      <a:r>
                        <a:rPr lang="en-GB" sz="1600" dirty="0" err="1">
                          <a:effectLst/>
                        </a:rPr>
                        <a:t>Evropsku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uniju</a:t>
                      </a:r>
                      <a:endParaRPr lang="en-GB" sz="16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</a:endParaRPr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N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</a:endParaRPr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Min.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</a:endParaRPr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Max.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</a:endParaRPr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Mean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</a:endParaRPr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Std. Deviation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987" marR="67987" marT="0" marB="0"/>
                </a:tc>
                <a:extLst>
                  <a:ext uri="{0D108BD9-81ED-4DB2-BD59-A6C34878D82A}">
                    <a16:rowId xmlns:a16="http://schemas.microsoft.com/office/drawing/2014/main" val="929333202"/>
                  </a:ext>
                </a:extLst>
              </a:tr>
              <a:tr h="641761">
                <a:tc>
                  <a:txBody>
                    <a:bodyPr/>
                    <a:lstStyle/>
                    <a:p>
                      <a:pPr marL="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spc="10" dirty="0" err="1">
                          <a:effectLst/>
                        </a:rPr>
                        <a:t>Ugrožava</a:t>
                      </a:r>
                      <a:r>
                        <a:rPr lang="en-GB" sz="1600" spc="10" dirty="0">
                          <a:effectLst/>
                        </a:rPr>
                        <a:t> </a:t>
                      </a:r>
                      <a:r>
                        <a:rPr lang="en-GB" sz="1600" spc="10" dirty="0" err="1">
                          <a:effectLst/>
                        </a:rPr>
                        <a:t>nacionalni</a:t>
                      </a:r>
                      <a:r>
                        <a:rPr lang="en-GB" sz="1600" spc="10" dirty="0">
                          <a:effectLst/>
                        </a:rPr>
                        <a:t> </a:t>
                      </a:r>
                      <a:r>
                        <a:rPr lang="en-GB" sz="1600" spc="10" dirty="0" err="1">
                          <a:effectLst/>
                        </a:rPr>
                        <a:t>identitet</a:t>
                      </a:r>
                      <a:r>
                        <a:rPr lang="en-GB" sz="1600" spc="10" dirty="0">
                          <a:effectLst/>
                        </a:rPr>
                        <a:t> </a:t>
                      </a:r>
                      <a:r>
                        <a:rPr lang="en-GB" sz="1600" spc="10" dirty="0" err="1">
                          <a:effectLst/>
                        </a:rPr>
                        <a:t>srpskog</a:t>
                      </a:r>
                      <a:r>
                        <a:rPr lang="en-GB" sz="1600" spc="10" dirty="0">
                          <a:effectLst/>
                        </a:rPr>
                        <a:t> </a:t>
                      </a:r>
                      <a:r>
                        <a:rPr lang="en-GB" sz="1600" spc="10" dirty="0" err="1">
                          <a:effectLst/>
                        </a:rPr>
                        <a:t>naroda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981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1.0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5.0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2.957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1.4027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987" marR="67987" marT="0" marB="0"/>
                </a:tc>
                <a:extLst>
                  <a:ext uri="{0D108BD9-81ED-4DB2-BD59-A6C34878D82A}">
                    <a16:rowId xmlns:a16="http://schemas.microsoft.com/office/drawing/2014/main" val="4264174524"/>
                  </a:ext>
                </a:extLst>
              </a:tr>
              <a:tr h="641761">
                <a:tc>
                  <a:txBody>
                    <a:bodyPr/>
                    <a:lstStyle/>
                    <a:p>
                      <a:pPr marL="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spc="10">
                          <a:effectLst/>
                        </a:rPr>
                        <a:t>Narušava suverenitet srpske države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980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1.0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5.0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2.921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1.3586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987" marR="67987" marT="0" marB="0"/>
                </a:tc>
                <a:extLst>
                  <a:ext uri="{0D108BD9-81ED-4DB2-BD59-A6C34878D82A}">
                    <a16:rowId xmlns:a16="http://schemas.microsoft.com/office/drawing/2014/main" val="1113585837"/>
                  </a:ext>
                </a:extLst>
              </a:tr>
              <a:tr h="944168">
                <a:tc>
                  <a:txBody>
                    <a:bodyPr/>
                    <a:lstStyle/>
                    <a:p>
                      <a:pPr marL="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spc="10" dirty="0" err="1">
                          <a:solidFill>
                            <a:schemeClr val="accent2"/>
                          </a:solidFill>
                          <a:effectLst/>
                        </a:rPr>
                        <a:t>Povećava</a:t>
                      </a:r>
                      <a:r>
                        <a:rPr lang="en-GB" sz="1600" spc="10" dirty="0">
                          <a:solidFill>
                            <a:schemeClr val="accent2"/>
                          </a:solidFill>
                          <a:effectLst/>
                        </a:rPr>
                        <a:t> </a:t>
                      </a:r>
                      <a:r>
                        <a:rPr lang="en-GB" sz="1600" spc="10" dirty="0" err="1">
                          <a:solidFill>
                            <a:schemeClr val="accent2"/>
                          </a:solidFill>
                          <a:effectLst/>
                        </a:rPr>
                        <a:t>mogućnosti</a:t>
                      </a:r>
                      <a:r>
                        <a:rPr lang="en-GB" sz="1600" spc="10" dirty="0">
                          <a:solidFill>
                            <a:schemeClr val="accent2"/>
                          </a:solidFill>
                          <a:effectLst/>
                        </a:rPr>
                        <a:t> </a:t>
                      </a:r>
                      <a:r>
                        <a:rPr lang="en-GB" sz="1600" spc="10" dirty="0" err="1">
                          <a:solidFill>
                            <a:schemeClr val="accent2"/>
                          </a:solidFill>
                          <a:effectLst/>
                        </a:rPr>
                        <a:t>privredne</a:t>
                      </a:r>
                      <a:r>
                        <a:rPr lang="en-GB" sz="1600" spc="10" dirty="0">
                          <a:solidFill>
                            <a:schemeClr val="accent2"/>
                          </a:solidFill>
                          <a:effectLst/>
                        </a:rPr>
                        <a:t> </a:t>
                      </a:r>
                      <a:r>
                        <a:rPr lang="en-GB" sz="1600" spc="10" dirty="0" err="1">
                          <a:solidFill>
                            <a:schemeClr val="accent2"/>
                          </a:solidFill>
                          <a:effectLst/>
                        </a:rPr>
                        <a:t>eksploatacije</a:t>
                      </a:r>
                      <a:r>
                        <a:rPr lang="en-GB" sz="1600" spc="10" dirty="0">
                          <a:solidFill>
                            <a:schemeClr val="accent2"/>
                          </a:solidFill>
                          <a:effectLst/>
                        </a:rPr>
                        <a:t> </a:t>
                      </a:r>
                      <a:r>
                        <a:rPr lang="en-GB" sz="1600" spc="10" dirty="0" err="1">
                          <a:solidFill>
                            <a:schemeClr val="accent2"/>
                          </a:solidFill>
                          <a:effectLst/>
                        </a:rPr>
                        <a:t>Srbije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980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1.0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5.0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3.263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1.1890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987" marR="67987" marT="0" marB="0"/>
                </a:tc>
                <a:extLst>
                  <a:ext uri="{0D108BD9-81ED-4DB2-BD59-A6C34878D82A}">
                    <a16:rowId xmlns:a16="http://schemas.microsoft.com/office/drawing/2014/main" val="247897450"/>
                  </a:ext>
                </a:extLst>
              </a:tr>
              <a:tr h="944168">
                <a:tc>
                  <a:txBody>
                    <a:bodyPr/>
                    <a:lstStyle/>
                    <a:p>
                      <a:pPr marL="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spc="10" dirty="0" err="1">
                          <a:solidFill>
                            <a:schemeClr val="accent2"/>
                          </a:solidFill>
                          <a:effectLst/>
                        </a:rPr>
                        <a:t>Čini</a:t>
                      </a:r>
                      <a:r>
                        <a:rPr lang="en-GB" sz="1600" spc="10" dirty="0">
                          <a:solidFill>
                            <a:schemeClr val="accent2"/>
                          </a:solidFill>
                          <a:effectLst/>
                        </a:rPr>
                        <a:t> </a:t>
                      </a:r>
                      <a:r>
                        <a:rPr lang="en-GB" sz="1600" spc="10" dirty="0" err="1">
                          <a:solidFill>
                            <a:schemeClr val="accent2"/>
                          </a:solidFill>
                          <a:effectLst/>
                        </a:rPr>
                        <a:t>Srbiju</a:t>
                      </a:r>
                      <a:r>
                        <a:rPr lang="en-GB" sz="1600" spc="10" dirty="0">
                          <a:solidFill>
                            <a:schemeClr val="accent2"/>
                          </a:solidFill>
                          <a:effectLst/>
                        </a:rPr>
                        <a:t> </a:t>
                      </a:r>
                      <a:r>
                        <a:rPr lang="en-GB" sz="1600" spc="10" dirty="0" err="1">
                          <a:solidFill>
                            <a:schemeClr val="accent2"/>
                          </a:solidFill>
                          <a:effectLst/>
                        </a:rPr>
                        <a:t>zavisnom</a:t>
                      </a:r>
                      <a:r>
                        <a:rPr lang="en-GB" sz="1600" spc="10" dirty="0">
                          <a:solidFill>
                            <a:schemeClr val="accent2"/>
                          </a:solidFill>
                          <a:effectLst/>
                        </a:rPr>
                        <a:t> od </a:t>
                      </a:r>
                      <a:r>
                        <a:rPr lang="en-GB" sz="1600" spc="10" dirty="0" err="1">
                          <a:solidFill>
                            <a:schemeClr val="accent2"/>
                          </a:solidFill>
                          <a:effectLst/>
                        </a:rPr>
                        <a:t>razvijenih</a:t>
                      </a:r>
                      <a:r>
                        <a:rPr lang="en-GB" sz="1600" spc="10" dirty="0">
                          <a:solidFill>
                            <a:schemeClr val="accent2"/>
                          </a:solidFill>
                          <a:effectLst/>
                        </a:rPr>
                        <a:t> </a:t>
                      </a:r>
                      <a:r>
                        <a:rPr lang="en-GB" sz="1600" spc="10" dirty="0" err="1">
                          <a:solidFill>
                            <a:schemeClr val="accent2"/>
                          </a:solidFill>
                          <a:effectLst/>
                        </a:rPr>
                        <a:t>evropskih</a:t>
                      </a:r>
                      <a:r>
                        <a:rPr lang="en-GB" sz="1600" spc="10" dirty="0">
                          <a:solidFill>
                            <a:schemeClr val="accent2"/>
                          </a:solidFill>
                          <a:effectLst/>
                        </a:rPr>
                        <a:t> </a:t>
                      </a:r>
                      <a:r>
                        <a:rPr lang="en-GB" sz="1600" spc="10" dirty="0" err="1">
                          <a:solidFill>
                            <a:schemeClr val="accent2"/>
                          </a:solidFill>
                          <a:effectLst/>
                        </a:rPr>
                        <a:t>zemalјa</a:t>
                      </a:r>
                      <a:endParaRPr lang="en-US" sz="16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977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1.0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5.0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3.399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1.2546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987" marR="67987" marT="0" marB="0"/>
                </a:tc>
                <a:extLst>
                  <a:ext uri="{0D108BD9-81ED-4DB2-BD59-A6C34878D82A}">
                    <a16:rowId xmlns:a16="http://schemas.microsoft.com/office/drawing/2014/main" val="1621458545"/>
                  </a:ext>
                </a:extLst>
              </a:tr>
              <a:tr h="944168">
                <a:tc>
                  <a:txBody>
                    <a:bodyPr/>
                    <a:lstStyle/>
                    <a:p>
                      <a:pPr marL="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spc="10">
                          <a:effectLst/>
                        </a:rPr>
                        <a:t>Standardima i merama ograničava privredni razvoj Srbije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979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1.0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5.0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3.147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987" marR="67987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1.2272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987" marR="67987" marT="0" marB="0"/>
                </a:tc>
                <a:extLst>
                  <a:ext uri="{0D108BD9-81ED-4DB2-BD59-A6C34878D82A}">
                    <a16:rowId xmlns:a16="http://schemas.microsoft.com/office/drawing/2014/main" val="25174415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81516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301227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9D00489-8FCD-47C8-AB07-B7A09DA244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4083862"/>
              </p:ext>
            </p:extLst>
          </p:nvPr>
        </p:nvGraphicFramePr>
        <p:xfrm>
          <a:off x="835893" y="701463"/>
          <a:ext cx="7509690" cy="5446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 descr="Casual woman with hand on hip">
            <a:extLst>
              <a:ext uri="{FF2B5EF4-FFF2-40B4-BE49-F238E27FC236}">
                <a16:creationId xmlns:a16="http://schemas.microsoft.com/office/drawing/2014/main" id="{B48C2B38-7FCF-4B7E-93F5-BA50681A2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647" y="1188827"/>
            <a:ext cx="3120823" cy="518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971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6">
            <a:extLst>
              <a:ext uri="{FF2B5EF4-FFF2-40B4-BE49-F238E27FC236}">
                <a16:creationId xmlns:a16="http://schemas.microsoft.com/office/drawing/2014/main" id="{76582886-877C-4AEC-A77F-8055EB9A0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171A838D-27EA-485C-9A80-DCE624AB3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059F313-A1BB-425E-9626-2BD43CAC64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9ABF76A-A1AE-44BB-9ECB-D55D2FE29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5B6D2EC4-82D3-43B8-82D6-028CB43456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520034CE-71F9-4E0F-94D8-99335CB85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1926C6C0-16F7-4CDC-B481-2D19B2F3B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042CE423-CE6E-4EE9-91F2-3E40EFB40A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699BB4BD-31D7-434C-A6DB-E2CF3ACF6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23D406B8-656A-4D8B-91D0-BF4202C86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83F4BFB6-D6B8-446C-8E17-3D54DCA9F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2" name="Rectangle 18">
            <a:extLst>
              <a:ext uri="{FF2B5EF4-FFF2-40B4-BE49-F238E27FC236}">
                <a16:creationId xmlns:a16="http://schemas.microsoft.com/office/drawing/2014/main" id="{DD6BC9EB-F181-48AB-BCA2-3D1DB20D2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7B84C-4B31-43AC-B1B5-07BC621C9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066" y="999460"/>
            <a:ext cx="5698067" cy="44798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 dirty="0" err="1"/>
              <a:t>Znanje</a:t>
            </a:r>
            <a:r>
              <a:rPr lang="en-US" sz="5400" dirty="0"/>
              <a:t> o </a:t>
            </a:r>
            <a:r>
              <a:rPr lang="en-US" sz="5400" dirty="0" err="1"/>
              <a:t>Evropskoj</a:t>
            </a:r>
            <a:r>
              <a:rPr lang="en-US" sz="5400" dirty="0"/>
              <a:t> </a:t>
            </a:r>
            <a:r>
              <a:rPr lang="en-US" sz="5400" dirty="0" err="1"/>
              <a:t>uniji</a:t>
            </a:r>
            <a:endParaRPr lang="en-US" sz="5400" dirty="0"/>
          </a:p>
        </p:txBody>
      </p:sp>
      <p:sp>
        <p:nvSpPr>
          <p:cNvPr id="33" name="Isosceles Triangle 20">
            <a:extLst>
              <a:ext uri="{FF2B5EF4-FFF2-40B4-BE49-F238E27FC236}">
                <a16:creationId xmlns:a16="http://schemas.microsoft.com/office/drawing/2014/main" id="{D33AAA80-39DC-4020-9BFF-0718F35C7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34" name="Straight Connector 22">
            <a:extLst>
              <a:ext uri="{FF2B5EF4-FFF2-40B4-BE49-F238E27FC236}">
                <a16:creationId xmlns:a16="http://schemas.microsoft.com/office/drawing/2014/main" id="{C9C5D90B-7EE3-4D26-AB7D-A5A3A6E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1639186"/>
            <a:ext cx="0" cy="320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Isosceles Triangle 24">
            <a:extLst>
              <a:ext uri="{FF2B5EF4-FFF2-40B4-BE49-F238E27FC236}">
                <a16:creationId xmlns:a16="http://schemas.microsoft.com/office/drawing/2014/main" id="{1177F295-741F-4EFF-B0CA-BE69295ADA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 flipV="1">
            <a:off x="11349404" y="1217756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8" name="Picture 27" descr="Background pattern&#10;&#10;Description automatically generated">
            <a:extLst>
              <a:ext uri="{FF2B5EF4-FFF2-40B4-BE49-F238E27FC236}">
                <a16:creationId xmlns:a16="http://schemas.microsoft.com/office/drawing/2014/main" id="{9CF1F925-BFE2-4C44-B6F2-0E61214B1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21039" y="1582304"/>
            <a:ext cx="3564806" cy="356480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EE66D09-0110-4F96-B354-D4D0C5AF3863}"/>
              </a:ext>
            </a:extLst>
          </p:cNvPr>
          <p:cNvSpPr txBox="1"/>
          <p:nvPr/>
        </p:nvSpPr>
        <p:spPr>
          <a:xfrm>
            <a:off x="7644046" y="6128224"/>
            <a:ext cx="32917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commons.wikimedia.org/wiki/File:Flags_of_European_Union.gif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9617110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ubble sheet test paper and pencil">
            <a:extLst>
              <a:ext uri="{FF2B5EF4-FFF2-40B4-BE49-F238E27FC236}">
                <a16:creationId xmlns:a16="http://schemas.microsoft.com/office/drawing/2014/main" id="{1E2C86A9-5A3E-4A4A-A305-45E7FE843D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9563" b="11766"/>
          <a:stretch/>
        </p:blipFill>
        <p:spPr>
          <a:xfrm>
            <a:off x="1" y="-8467"/>
            <a:ext cx="12191999" cy="6857990"/>
          </a:xfrm>
          <a:prstGeom prst="rect">
            <a:avLst/>
          </a:pr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2A4588C6-4069-4731-BFB4-10F1E6D37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23370524-0FE7-41B4-ABCF-7FB26B6CF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24188" y="0"/>
            <a:ext cx="9372600" cy="6858000"/>
          </a:xfrm>
          <a:prstGeom prst="parallelogram">
            <a:avLst>
              <a:gd name="adj" fmla="val 14937"/>
            </a:avLst>
          </a:prstGeom>
          <a:solidFill>
            <a:schemeClr val="bg1">
              <a:alpha val="9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0A9CA40-1F57-4A6D-ACDA-F720AA468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2A94EDB-B0FE-4678-8E69-0F137AE3B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23">
            <a:extLst>
              <a:ext uri="{FF2B5EF4-FFF2-40B4-BE49-F238E27FC236}">
                <a16:creationId xmlns:a16="http://schemas.microsoft.com/office/drawing/2014/main" id="{4E93B92B-0DD5-4277-9D69-972ABADC3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5">
            <a:extLst>
              <a:ext uri="{FF2B5EF4-FFF2-40B4-BE49-F238E27FC236}">
                <a16:creationId xmlns:a16="http://schemas.microsoft.com/office/drawing/2014/main" id="{7CE87768-354E-4E3F-8202-9F387CF50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09E5B98F-BD75-4A30-BF72-0A9107470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78BBF0-4BDF-46A0-8428-11447E657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410" y="1166086"/>
            <a:ext cx="6487955" cy="48475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I deo – 5 test </a:t>
            </a:r>
            <a:r>
              <a:rPr lang="en-US" sz="2000" dirty="0" err="1"/>
              <a:t>pitanja</a:t>
            </a: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sr-Latn-R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olovina</a:t>
            </a:r>
            <a:r>
              <a:rPr lang="sr-Latn-R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srednjoškolaca ima elementarno znanje o opštepoznatim činjenicama o Evropskoj uniji, a da oko između ¼ do </a:t>
            </a:r>
            <a:r>
              <a:rPr lang="sr-Latn-R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1/3 ispitanika ne zna </a:t>
            </a:r>
            <a:r>
              <a:rPr lang="sr-Latn-R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odgovore na pitanja.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II deo – </a:t>
            </a:r>
            <a:r>
              <a:rPr lang="en-US" sz="2000" dirty="0" err="1"/>
              <a:t>samoprocena</a:t>
            </a: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sr-Latn-R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spitanici</a:t>
            </a:r>
            <a:r>
              <a:rPr lang="sr-Latn-R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 najvećoj meri svoje znanje </a:t>
            </a:r>
            <a:r>
              <a:rPr lang="sr-Latn-R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ocenju</a:t>
            </a:r>
            <a:r>
              <a:rPr lang="sr-Latn-R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kao osrednje (33,9%), zatim slede ispitanici koji smatraju da nemaju znanja 31%, odnosno da nemaju nikakva znanja 21,5%. Tek 13,6% ispitanika smatra da ima znanja o Evropskoj uniji.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25" name="Rectangle 27">
            <a:extLst>
              <a:ext uri="{FF2B5EF4-FFF2-40B4-BE49-F238E27FC236}">
                <a16:creationId xmlns:a16="http://schemas.microsoft.com/office/drawing/2014/main" id="{8AAB91E3-41BE-4478-BF23-A24D43E14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8">
            <a:extLst>
              <a:ext uri="{FF2B5EF4-FFF2-40B4-BE49-F238E27FC236}">
                <a16:creationId xmlns:a16="http://schemas.microsoft.com/office/drawing/2014/main" id="{96DFC7EA-8516-41F1-8ED9-C0A8E1E086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9">
            <a:extLst>
              <a:ext uri="{FF2B5EF4-FFF2-40B4-BE49-F238E27FC236}">
                <a16:creationId xmlns:a16="http://schemas.microsoft.com/office/drawing/2014/main" id="{E24E972C-8744-4CFA-B783-41EA3CC38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C7C88F2E-E233-48BA-B85F-D06BA522B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56857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assroom of students raising their hands in front of a teacher">
            <a:extLst>
              <a:ext uri="{FF2B5EF4-FFF2-40B4-BE49-F238E27FC236}">
                <a16:creationId xmlns:a16="http://schemas.microsoft.com/office/drawing/2014/main" id="{C9FBD3D1-F551-4123-A0EB-A32E76D32C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8" r="6550" b="-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3D059-233F-4C87-8B52-A18766462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700644"/>
            <a:ext cx="4089400" cy="580703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sr-Latn-R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 poređenju sa drugim starosnim kategorijama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mladi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imaju</a:t>
            </a:r>
            <a:r>
              <a:rPr lang="en-GB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najmanje</a:t>
            </a:r>
            <a:r>
              <a:rPr lang="en-GB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poverenja</a:t>
            </a:r>
            <a:r>
              <a:rPr lang="en-GB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Evropsku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uniju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najmanje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podržavaju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ulazak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Srbije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 EU.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Veliki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procenat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mladih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smatra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GB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nemaju</a:t>
            </a:r>
            <a:r>
              <a:rPr lang="en-GB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dovoljno</a:t>
            </a:r>
            <a:r>
              <a:rPr lang="en-GB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informacija</a:t>
            </a:r>
            <a:r>
              <a:rPr lang="en-GB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EU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da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takvih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informacija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nedovoljno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školskim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programima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odnosno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ih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nema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uopšte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1/3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mladih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smatra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 </a:t>
            </a:r>
            <a:r>
              <a:rPr lang="en-GB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Srbija</a:t>
            </a:r>
            <a:r>
              <a:rPr lang="en-GB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nikada</a:t>
            </a:r>
            <a:r>
              <a:rPr lang="en-GB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neće</a:t>
            </a:r>
            <a:r>
              <a:rPr lang="en-GB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ući</a:t>
            </a:r>
            <a:r>
              <a:rPr lang="en-GB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 EU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najviše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mladih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koji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procenjuju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će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 to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desiti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za 10-15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godina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Jedino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istraživanje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koje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fokus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stavlja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srednjoškolce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kao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posebnu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starosnu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kategoriju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sprovodeno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2014.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godine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1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objavljeno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pod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nazivom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>
              <a:lnSpc>
                <a:spcPct val="90000"/>
              </a:lnSpc>
            </a:pPr>
            <a:r>
              <a:rPr lang="en-GB" sz="14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Istraživanje</a:t>
            </a:r>
            <a:r>
              <a:rPr lang="en-GB" sz="1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GB" sz="14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informisanosti</a:t>
            </a:r>
            <a:r>
              <a:rPr lang="en-GB" sz="1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učenika</a:t>
            </a:r>
            <a:r>
              <a:rPr lang="en-GB" sz="1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beogradskih</a:t>
            </a:r>
            <a:r>
              <a:rPr lang="en-GB" sz="1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srednjih</a:t>
            </a:r>
            <a:r>
              <a:rPr lang="en-GB" sz="1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škola</a:t>
            </a:r>
            <a:r>
              <a:rPr lang="en-GB" sz="1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EU (2014)</a:t>
            </a:r>
            <a:r>
              <a:rPr lang="en-GB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8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0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2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4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6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8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213207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1CE4F8C-3C8A-486A-92AA-3B39F29D57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3585168"/>
              </p:ext>
            </p:extLst>
          </p:nvPr>
        </p:nvGraphicFramePr>
        <p:xfrm>
          <a:off x="3502342" y="1320800"/>
          <a:ext cx="6949758" cy="408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1B69E532-3C96-4F2C-9A4C-9F74F51360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15508" y="1320800"/>
            <a:ext cx="3423117" cy="4876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D26946-30DF-47F8-9A0F-687A56F40C1D}"/>
              </a:ext>
            </a:extLst>
          </p:cNvPr>
          <p:cNvSpPr txBox="1"/>
          <p:nvPr/>
        </p:nvSpPr>
        <p:spPr>
          <a:xfrm>
            <a:off x="4038625" y="6627168"/>
            <a:ext cx="47751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://commons.wikimedia.org/wiki/File:Serbia_EU_(with_Kosovo).sv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10" name="Graphic 9" descr="Badge Tick1 with solid fill">
            <a:extLst>
              <a:ext uri="{FF2B5EF4-FFF2-40B4-BE49-F238E27FC236}">
                <a16:creationId xmlns:a16="http://schemas.microsoft.com/office/drawing/2014/main" id="{9094524F-866E-4A0B-B20E-DE1CAFC6B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56575" y="53340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604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a of white umbrellas with one blue one in the crowd">
            <a:extLst>
              <a:ext uri="{FF2B5EF4-FFF2-40B4-BE49-F238E27FC236}">
                <a16:creationId xmlns:a16="http://schemas.microsoft.com/office/drawing/2014/main" id="{8E8C36B2-ED31-427B-A5DD-CD9F584DB7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6" r="4771" b="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1B4A697-B1C0-4BE0-B572-3FDC10352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ZAKLJUČCI</a:t>
            </a:r>
          </a:p>
        </p:txBody>
      </p:sp>
    </p:spTree>
    <p:extLst>
      <p:ext uri="{BB962C8B-B14F-4D97-AF65-F5344CB8AC3E}">
        <p14:creationId xmlns:p14="http://schemas.microsoft.com/office/powerpoint/2010/main" val="5771833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obile device with apps">
            <a:extLst>
              <a:ext uri="{FF2B5EF4-FFF2-40B4-BE49-F238E27FC236}">
                <a16:creationId xmlns:a16="http://schemas.microsoft.com/office/drawing/2014/main" id="{78A1E45E-8DB5-48E0-ABED-94A214C325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02059-471A-419C-9AD3-4C86CD807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46101"/>
            <a:ext cx="3851122" cy="5495262"/>
          </a:xfrm>
        </p:spPr>
        <p:txBody>
          <a:bodyPr>
            <a:normAutofit lnSpcReduction="10000"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Kao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jedan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od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osnovnih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problema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uočen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prethodnim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ovom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istraživanju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jeste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značajna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praznina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GB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pogledu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tema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EU u </a:t>
            </a:r>
            <a:r>
              <a:rPr lang="en-GB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obrazovnim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programima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odnosno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nedovoljna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zastupljenost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tema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vezi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Evropskom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unijom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nastavnim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programima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srednjih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škola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zbog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čega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većina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mladih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često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svoje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stavove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mišljenje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GB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Evropskoj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uniji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zasnivaju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nepotpunim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informacijama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544826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ople in classroom">
            <a:extLst>
              <a:ext uri="{FF2B5EF4-FFF2-40B4-BE49-F238E27FC236}">
                <a16:creationId xmlns:a16="http://schemas.microsoft.com/office/drawing/2014/main" id="{49C69712-4864-456C-8588-9365677A8E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91" b="-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21949-418D-4F16-8398-2C0D92276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910" y="592666"/>
            <a:ext cx="4434254" cy="6273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 pored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evidentnih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brojnih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korsiti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koji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ulazak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Srbije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Evropsku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uniju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može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doneti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rezultati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istarživanja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pokazali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srednjoškolaci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nemaju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jasno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izgrađen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stav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o EU,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niti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procesu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pridruživanja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Srbije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gde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preovlađuje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neutralan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stav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prema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većini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pitanja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koja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tiču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ove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teme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90000"/>
              </a:lnSpc>
            </a:pPr>
            <a:endParaRPr lang="en-GB" sz="20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Jedan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od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razloga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može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biti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nedovoljno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pravih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informacija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znanja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koje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Evropskoj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uniji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imaju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srednjoškolci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a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što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takođe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potvrđeno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ovim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istraživanjem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b="1" dirty="0">
              <a:effectLst/>
              <a:ea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dirty="0"/>
          </a:p>
        </p:txBody>
      </p:sp>
      <p:cxnSp>
        <p:nvCxnSpPr>
          <p:cNvPr id="13" name="Straight Connector 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525294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481FE-3ACF-42AD-A33D-2180BB443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1100" y="375209"/>
            <a:ext cx="4282902" cy="5666153"/>
          </a:xfrm>
        </p:spPr>
        <p:txBody>
          <a:bodyPr>
            <a:normAutofit/>
          </a:bodyPr>
          <a:lstStyle/>
          <a:p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Od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ključnog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značaja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da se u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narednom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periodu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obezbede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savremeni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oblici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usvajanja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raličitih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informacija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znanja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o EU,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kroz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uvođenje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obogaćivanje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sadržaja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o EU u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nastavne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programe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ali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kroz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neformalno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obrazovanje</a:t>
            </a:r>
            <a:r>
              <a:rPr lang="en-GB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en-GB" sz="2000" b="1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Korišćenje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inovativnih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metoda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edukacije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mladih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mogu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imati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pozitivan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uticaj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zainteresovanost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mladih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temama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vezi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EU,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što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posledično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može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doprineti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većem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razumevanju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podršci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procesu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pridruživanja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Srbije</a:t>
            </a:r>
            <a:r>
              <a:rPr lang="en-GB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EU.</a:t>
            </a:r>
            <a:endParaRPr lang="en-US" sz="2000" dirty="0"/>
          </a:p>
          <a:p>
            <a:endParaRPr lang="en-US" sz="1700" dirty="0"/>
          </a:p>
        </p:txBody>
      </p:sp>
      <p:pic>
        <p:nvPicPr>
          <p:cNvPr id="5" name="Picture 4" descr="Top view of school supplies, headset, and iPad on a white surface">
            <a:extLst>
              <a:ext uri="{FF2B5EF4-FFF2-40B4-BE49-F238E27FC236}">
                <a16:creationId xmlns:a16="http://schemas.microsoft.com/office/drawing/2014/main" id="{CB7A923B-0245-4CC1-AF83-BC878B34DC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89" b="-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192614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Picture 4" descr="People working on ideas">
            <a:extLst>
              <a:ext uri="{FF2B5EF4-FFF2-40B4-BE49-F238E27FC236}">
                <a16:creationId xmlns:a16="http://schemas.microsoft.com/office/drawing/2014/main" id="{9401EAE5-943E-48CE-B290-294D5FCDBD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3093" b="8836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0FF9F10B-8764-4B6C-9EBC-4FBE9AC1A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4DC5F81A-AB66-427C-B973-546BE1B7E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146C810-9BC7-4BEB-A44C-B70C5B3DC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5ADF6C1-FC3E-4CEF-ACAA-1E533A927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3">
            <a:extLst>
              <a:ext uri="{FF2B5EF4-FFF2-40B4-BE49-F238E27FC236}">
                <a16:creationId xmlns:a16="http://schemas.microsoft.com/office/drawing/2014/main" id="{BE11B7D3-FC4D-4157-827F-D418D4AF3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F9CA2FB3-69C5-4A17-880A-34C260DF3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A3B42260-CA72-429A-AEFF-A2778C7BC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54A7E0-FB4A-4FBC-91F1-732D509E2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138" y="1342272"/>
            <a:ext cx="4746864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b="1" dirty="0"/>
              <a:t>INEES </a:t>
            </a:r>
            <a:r>
              <a:rPr lang="en-US" sz="5400" b="1" dirty="0" err="1"/>
              <a:t>rešenje</a:t>
            </a:r>
            <a:endParaRPr lang="en-US" sz="54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9DB8F-F418-47D3-BD88-0C619FC581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00964" y="4050832"/>
            <a:ext cx="4573037" cy="23691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</a:pPr>
            <a:endParaRPr lang="en-US" sz="1100" dirty="0"/>
          </a:p>
          <a:p>
            <a:pPr algn="r">
              <a:lnSpc>
                <a:spcPct val="90000"/>
              </a:lnSpc>
            </a:pPr>
            <a:r>
              <a:rPr lang="en-US" dirty="0"/>
              <a:t>INEES </a:t>
            </a:r>
            <a:r>
              <a:rPr lang="en-US" dirty="0" err="1"/>
              <a:t>projekat</a:t>
            </a:r>
            <a:r>
              <a:rPr lang="en-US" dirty="0"/>
              <a:t> </a:t>
            </a:r>
            <a:r>
              <a:rPr lang="en-US" dirty="0" err="1"/>
              <a:t>predvideo</a:t>
            </a:r>
            <a:r>
              <a:rPr lang="en-US" dirty="0"/>
              <a:t> je </a:t>
            </a:r>
            <a:r>
              <a:rPr lang="en-US" dirty="0" err="1"/>
              <a:t>sadržaje</a:t>
            </a:r>
            <a:r>
              <a:rPr lang="en-US" dirty="0"/>
              <a:t> </a:t>
            </a:r>
            <a:r>
              <a:rPr lang="en-US" dirty="0" err="1"/>
              <a:t>namenjene</a:t>
            </a:r>
            <a:r>
              <a:rPr lang="en-US" dirty="0"/>
              <a:t> </a:t>
            </a:r>
            <a:r>
              <a:rPr lang="en-US" dirty="0" err="1"/>
              <a:t>kvalitetnom</a:t>
            </a:r>
            <a:r>
              <a:rPr lang="en-US" dirty="0"/>
              <a:t> </a:t>
            </a:r>
            <a:r>
              <a:rPr lang="en-US" dirty="0" err="1"/>
              <a:t>obogaćivanju</a:t>
            </a:r>
            <a:r>
              <a:rPr lang="en-US" dirty="0"/>
              <a:t> </a:t>
            </a:r>
            <a:r>
              <a:rPr lang="en-US" dirty="0" err="1"/>
              <a:t>postojećih</a:t>
            </a:r>
            <a:r>
              <a:rPr lang="en-US" dirty="0"/>
              <a:t> </a:t>
            </a:r>
            <a:r>
              <a:rPr lang="en-US" dirty="0" err="1"/>
              <a:t>obrazovnih</a:t>
            </a:r>
            <a:r>
              <a:rPr lang="en-US" dirty="0"/>
              <a:t> </a:t>
            </a:r>
            <a:r>
              <a:rPr lang="en-US" dirty="0" err="1"/>
              <a:t>programa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razvoju</a:t>
            </a:r>
            <a:r>
              <a:rPr lang="en-US" dirty="0"/>
              <a:t> </a:t>
            </a:r>
            <a:r>
              <a:rPr lang="en-US" dirty="0" err="1"/>
              <a:t>novog</a:t>
            </a:r>
            <a:r>
              <a:rPr lang="en-US" dirty="0"/>
              <a:t> </a:t>
            </a:r>
            <a:r>
              <a:rPr lang="en-US" dirty="0" err="1"/>
              <a:t>pristupa</a:t>
            </a:r>
            <a:r>
              <a:rPr lang="en-US" dirty="0"/>
              <a:t> </a:t>
            </a:r>
            <a:r>
              <a:rPr lang="en-US" dirty="0" err="1"/>
              <a:t>edukaciji</a:t>
            </a:r>
            <a:r>
              <a:rPr lang="en-US" dirty="0"/>
              <a:t>, a u </a:t>
            </a:r>
            <a:r>
              <a:rPr lang="en-US" dirty="0" err="1"/>
              <a:t>fukciji</a:t>
            </a:r>
            <a:r>
              <a:rPr lang="en-US" dirty="0"/>
              <a:t> </a:t>
            </a:r>
            <a:r>
              <a:rPr lang="en-US" dirty="0" err="1"/>
              <a:t>boljeg</a:t>
            </a:r>
            <a:r>
              <a:rPr lang="en-US" dirty="0"/>
              <a:t> </a:t>
            </a:r>
            <a:r>
              <a:rPr lang="en-US" dirty="0" err="1"/>
              <a:t>informisanja</a:t>
            </a:r>
            <a:r>
              <a:rPr lang="en-US" dirty="0"/>
              <a:t> </a:t>
            </a:r>
            <a:r>
              <a:rPr lang="en-US" dirty="0" err="1"/>
              <a:t>mladih</a:t>
            </a:r>
            <a:r>
              <a:rPr lang="en-US" dirty="0"/>
              <a:t> </a:t>
            </a:r>
          </a:p>
          <a:p>
            <a:pPr algn="r">
              <a:lnSpc>
                <a:spcPct val="90000"/>
              </a:lnSpc>
            </a:pPr>
            <a:endParaRPr lang="en-US" sz="1100" dirty="0"/>
          </a:p>
        </p:txBody>
      </p:sp>
      <p:sp>
        <p:nvSpPr>
          <p:cNvPr id="36" name="Rectangle 27">
            <a:extLst>
              <a:ext uri="{FF2B5EF4-FFF2-40B4-BE49-F238E27FC236}">
                <a16:creationId xmlns:a16="http://schemas.microsoft.com/office/drawing/2014/main" id="{C29C3C96-CB51-440C-B12F-E880D7386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id="{17070EE5-FA55-4C41-AD18-785E5F023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29">
            <a:extLst>
              <a:ext uri="{FF2B5EF4-FFF2-40B4-BE49-F238E27FC236}">
                <a16:creationId xmlns:a16="http://schemas.microsoft.com/office/drawing/2014/main" id="{726DD974-2DC0-457D-B797-BFB5EB6F4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EF9AFB1C-D978-4634-9E2D-78B7F70F5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514902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08C8BD-BF3A-4BDA-42D4-F4073069B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45278" y="1284514"/>
            <a:ext cx="4580465" cy="4049486"/>
          </a:xfrm>
        </p:spPr>
        <p:txBody>
          <a:bodyPr>
            <a:noAutofit/>
          </a:bodyPr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Elektronska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publikacija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dostupna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srpskom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engleskom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jeziku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Preuzimanje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putem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linka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http://inees.vps.ns.ac.rs/stavovi-srednjoskolaca-o-evropskoj-uniji-publikacija/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EAD5457-F378-54FD-EB57-BAA6BAC8C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80" y="0"/>
            <a:ext cx="5026251" cy="683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9579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0" name="Rectangle 80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4101" name="Rectangle 82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02" name="Straight Connector 84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03" name="Straight Connector 86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04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1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3" name="Isosceles Triangle 92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5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7" name="Isosceles Triangle 96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F21FC8-78D7-48F1-8E60-31465855C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4" y="-125445"/>
            <a:ext cx="4512989" cy="222773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INEES </a:t>
            </a:r>
            <a:r>
              <a:rPr lang="en-US" dirty="0" err="1">
                <a:solidFill>
                  <a:srgbClr val="FFFFFF"/>
                </a:solidFill>
              </a:rPr>
              <a:t>projekat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2980AE7-B33A-464D-B6FD-137405123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587" y="2393523"/>
            <a:ext cx="4398558" cy="248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7934A-F859-413A-BD5D-F7BE0BE3F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1725" y="1891430"/>
            <a:ext cx="4512988" cy="4731791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200" b="0" i="0" dirty="0">
                <a:solidFill>
                  <a:srgbClr val="FFFFFF"/>
                </a:solidFill>
                <a:effectLst/>
              </a:rPr>
              <a:t>The research is being conducted by Novi Sad School of Business within the Erasmus + Jean Monnet project: Introduction to the EU – Education for Secondary Schools (INEES) funded by EACEA, EU.</a:t>
            </a:r>
          </a:p>
          <a:p>
            <a:pPr>
              <a:lnSpc>
                <a:spcPct val="90000"/>
              </a:lnSpc>
            </a:pPr>
            <a:r>
              <a:rPr lang="en-US" sz="1200" b="1" i="0" dirty="0">
                <a:solidFill>
                  <a:srgbClr val="FFFFFF"/>
                </a:solidFill>
                <a:effectLst/>
              </a:rPr>
              <a:t>Project nr. 610767-EPP-1-2019-1-RS-EPPJMO-PROJECT</a:t>
            </a:r>
            <a:endParaRPr lang="en-US" sz="1200" b="0" i="0" dirty="0">
              <a:solidFill>
                <a:srgbClr val="FFFFFF"/>
              </a:solidFill>
              <a:effectLst/>
            </a:endParaRPr>
          </a:p>
          <a:p>
            <a:pPr>
              <a:lnSpc>
                <a:spcPct val="90000"/>
              </a:lnSpc>
            </a:pPr>
            <a:endParaRPr lang="en-US" sz="12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FFFFFF"/>
                </a:solidFill>
              </a:rPr>
              <a:t>Project manager: </a:t>
            </a:r>
            <a:r>
              <a:rPr lang="en-US" sz="1200" dirty="0" err="1">
                <a:solidFill>
                  <a:srgbClr val="FFFFFF"/>
                </a:solidFill>
              </a:rPr>
              <a:t>dr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Nataša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Papić-Blagojević</a:t>
            </a:r>
            <a:endParaRPr lang="en-US" sz="12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200" b="0" i="0" dirty="0">
                <a:solidFill>
                  <a:srgbClr val="FFFFFF"/>
                </a:solidFill>
                <a:effectLst/>
              </a:rPr>
              <a:t>Novi Sad School of Business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http://www.vps.ns.ac.rs/en/home/</a:t>
            </a:r>
            <a:endParaRPr lang="en-US" sz="12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200" b="0" i="0" dirty="0">
                <a:solidFill>
                  <a:srgbClr val="FFFFFF"/>
                </a:solidFill>
                <a:effectLst/>
              </a:rPr>
              <a:t>Address: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Vladimira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Perića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–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Valtera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4, 21000 Novi Sad</a:t>
            </a:r>
          </a:p>
          <a:p>
            <a:pPr>
              <a:lnSpc>
                <a:spcPct val="90000"/>
              </a:lnSpc>
            </a:pPr>
            <a:r>
              <a:rPr lang="en-US" sz="1200" b="0" i="0" dirty="0">
                <a:solidFill>
                  <a:srgbClr val="FFFFFF"/>
                </a:solidFill>
                <a:effectLst/>
              </a:rPr>
              <a:t>Phone: +381 21 485 4000; +381 21 485 4004</a:t>
            </a:r>
          </a:p>
          <a:p>
            <a:pPr>
              <a:lnSpc>
                <a:spcPct val="90000"/>
              </a:lnSpc>
            </a:pPr>
            <a:r>
              <a:rPr lang="en-US" sz="1200" b="0" i="0" dirty="0">
                <a:solidFill>
                  <a:srgbClr val="FFFFFF"/>
                </a:solidFill>
                <a:effectLst/>
              </a:rPr>
              <a:t>E-mail: skola@vps.ns.ac.rs</a:t>
            </a:r>
          </a:p>
          <a:p>
            <a:pPr>
              <a:lnSpc>
                <a:spcPct val="90000"/>
              </a:lnSpc>
            </a:pPr>
            <a:r>
              <a:rPr lang="en-US" sz="1200" b="1" i="0" dirty="0" err="1">
                <a:solidFill>
                  <a:srgbClr val="FFFFFF"/>
                </a:solidFill>
                <a:effectLst/>
              </a:rPr>
              <a:t>Inees</a:t>
            </a:r>
            <a:r>
              <a:rPr lang="en-US" sz="1200" b="1" i="0" dirty="0">
                <a:solidFill>
                  <a:srgbClr val="FFFFFF"/>
                </a:solidFill>
                <a:effectLst/>
              </a:rPr>
              <a:t> project: </a:t>
            </a:r>
            <a:r>
              <a:rPr lang="en-US" sz="1200" b="1" i="0" u="none" strike="noStrike" dirty="0">
                <a:solidFill>
                  <a:srgbClr val="FFFFFF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inees.project@gmail.com</a:t>
            </a:r>
            <a:endParaRPr lang="en-US" sz="1200" b="0" i="0" dirty="0">
              <a:solidFill>
                <a:srgbClr val="FFFFFF"/>
              </a:solidFill>
              <a:effectLst/>
            </a:endParaRPr>
          </a:p>
          <a:p>
            <a:pPr>
              <a:lnSpc>
                <a:spcPct val="90000"/>
              </a:lnSpc>
            </a:pPr>
            <a:r>
              <a:rPr lang="en-US" sz="1200" b="1" i="0" dirty="0">
                <a:solidFill>
                  <a:srgbClr val="FFFFFF"/>
                </a:solidFill>
                <a:effectLst/>
              </a:rPr>
              <a:t>FB page: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 </a:t>
            </a:r>
            <a:r>
              <a:rPr lang="en-US" sz="1200" b="0" i="0" u="none" strike="noStrike" dirty="0">
                <a:solidFill>
                  <a:srgbClr val="FFFFFF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https://www.facebook.com/ineesproject/</a:t>
            </a:r>
            <a:endParaRPr lang="en-US" sz="1200" b="0" i="0" dirty="0">
              <a:solidFill>
                <a:srgbClr val="FFFFFF"/>
              </a:solidFill>
              <a:effectLst/>
            </a:endParaRPr>
          </a:p>
          <a:p>
            <a:pPr>
              <a:lnSpc>
                <a:spcPct val="90000"/>
              </a:lnSpc>
            </a:pPr>
            <a:endParaRPr lang="en-US" sz="1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460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8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1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Isosceles Triangle 14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0F30D6E-C090-4365-9C98-6A2F3D42B3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33" t="9091" r="8754" b="-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BEAE5B-431E-4073-B93E-461DAAD07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0563" y="1678665"/>
            <a:ext cx="3887839" cy="2372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b="1" dirty="0"/>
              <a:t>METODOLOGIJA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47EB3F-A2FC-485A-82F9-D60D24BF3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80563" y="4050833"/>
            <a:ext cx="3893440" cy="10968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8543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gled shot of pen on a graph">
            <a:extLst>
              <a:ext uri="{FF2B5EF4-FFF2-40B4-BE49-F238E27FC236}">
                <a16:creationId xmlns:a16="http://schemas.microsoft.com/office/drawing/2014/main" id="{5337C4E2-C1FE-42F0-B8D1-855C7A5B72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91" b="-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20AA8-6B0F-4E68-9C87-04D6ADD3F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32" y="380145"/>
            <a:ext cx="4348002" cy="5890026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sr-Latn-RS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U istraživanju je učestvovalo</a:t>
            </a:r>
            <a:r>
              <a:rPr lang="en-US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1">
              <a:lnSpc>
                <a:spcPct val="90000"/>
              </a:lnSpc>
            </a:pPr>
            <a:r>
              <a:rPr lang="sr-Latn-RS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Latn-RS" sz="1800" b="1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995 </a:t>
            </a:r>
            <a:r>
              <a:rPr lang="sr-Latn-RS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učenika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iz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Latn-RS" sz="1800" b="1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25 </a:t>
            </a:r>
            <a:r>
              <a:rPr lang="sr-Latn-RS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srednjih škola </a:t>
            </a:r>
            <a:endParaRPr lang="en-US" sz="1800" dirty="0"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sr-Latn-RS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iz 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sr-Latn-RS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regije u Srbiji – Vojvodina, Beograd i okolina, Zapadna Srbija i Šumadija, Istočna i Južna Srbija.</a:t>
            </a:r>
            <a:endParaRPr lang="en-US" sz="18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Instrument - </a:t>
            </a:r>
            <a:r>
              <a:rPr lang="en-US" dirty="0" err="1"/>
              <a:t>Uptinik</a:t>
            </a:r>
            <a:r>
              <a:rPr lang="en-US" dirty="0"/>
              <a:t> </a:t>
            </a:r>
          </a:p>
          <a:p>
            <a:pPr>
              <a:lnSpc>
                <a:spcPct val="90000"/>
              </a:lnSpc>
            </a:pPr>
            <a:r>
              <a:rPr lang="en-US" dirty="0"/>
              <a:t>4 dela – 30 </a:t>
            </a:r>
            <a:r>
              <a:rPr lang="en-US" dirty="0" err="1"/>
              <a:t>pitanja</a:t>
            </a:r>
            <a:r>
              <a:rPr lang="en-US" dirty="0"/>
              <a:t>:</a:t>
            </a:r>
            <a:endParaRPr lang="en-US" b="1" dirty="0"/>
          </a:p>
          <a:p>
            <a:pPr lvl="1">
              <a:lnSpc>
                <a:spcPct val="90000"/>
              </a:lnSpc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deo – socio- </a:t>
            </a:r>
            <a:r>
              <a:rPr lang="sr-Latn-RS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demografsk</a:t>
            </a:r>
            <a:r>
              <a:rPr lang="en-US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sr-Latn-R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poda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II deo  - </a:t>
            </a:r>
            <a:r>
              <a:rPr lang="en-US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informisanost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 EU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III deo – </a:t>
            </a:r>
            <a:r>
              <a:rPr lang="en-US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pridruživanje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Srbije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EU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IV deo – </a:t>
            </a:r>
            <a:r>
              <a:rPr lang="en-US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poznavanje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EU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sz="14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90897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9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Isosceles Triangle 59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Isosceles Triangle 63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B1ED94B-187F-461B-BC4A-54120BBEB0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23" t="9091" r="12580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F346C57-7922-4DEC-89FF-A3D0A7FB9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3400" b="1" dirty="0">
                <a:effectLst/>
              </a:rPr>
              <a:t>Socio-</a:t>
            </a:r>
            <a:r>
              <a:rPr lang="en-US" sz="3400" b="1" dirty="0" err="1">
                <a:effectLst/>
              </a:rPr>
              <a:t>demografske</a:t>
            </a:r>
            <a:r>
              <a:rPr lang="en-US" sz="3400" b="1" dirty="0">
                <a:effectLst/>
              </a:rPr>
              <a:t> </a:t>
            </a:r>
            <a:r>
              <a:rPr lang="en-US" sz="3400" b="1" dirty="0" err="1">
                <a:effectLst/>
              </a:rPr>
              <a:t>karakteristike</a:t>
            </a:r>
            <a:r>
              <a:rPr lang="en-US" sz="3400" b="1" dirty="0">
                <a:effectLst/>
              </a:rPr>
              <a:t> </a:t>
            </a:r>
            <a:r>
              <a:rPr lang="en-US" sz="3400" b="1" dirty="0" err="1">
                <a:effectLst/>
              </a:rPr>
              <a:t>uzorka</a:t>
            </a:r>
            <a:br>
              <a:rPr lang="en-US" sz="3400" b="1" dirty="0">
                <a:effectLst/>
              </a:rPr>
            </a:br>
            <a:endParaRPr lang="en-US" sz="3400" dirty="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2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4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6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8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0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2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87159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D21D723-FD18-47FC-8672-D95CD1FE38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8258752"/>
              </p:ext>
            </p:extLst>
          </p:nvPr>
        </p:nvGraphicFramePr>
        <p:xfrm>
          <a:off x="279404" y="92468"/>
          <a:ext cx="2998053" cy="3765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BE73EF9A-2AF6-43B2-BC00-F6CF332259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0251569"/>
              </p:ext>
            </p:extLst>
          </p:nvPr>
        </p:nvGraphicFramePr>
        <p:xfrm>
          <a:off x="7577559" y="0"/>
          <a:ext cx="3744563" cy="3765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2B83B57-501F-4025-849D-61349A7717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2264024"/>
              </p:ext>
            </p:extLst>
          </p:nvPr>
        </p:nvGraphicFramePr>
        <p:xfrm>
          <a:off x="2696295" y="1975040"/>
          <a:ext cx="5462426" cy="4374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1573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58BF378-C7E4-4D35-B835-53FD766B9C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2110383"/>
              </p:ext>
            </p:extLst>
          </p:nvPr>
        </p:nvGraphicFramePr>
        <p:xfrm>
          <a:off x="-173727" y="236469"/>
          <a:ext cx="5142015" cy="4054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29D383B3-9A87-4B40-990B-F904DF6D5B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5771749"/>
              </p:ext>
            </p:extLst>
          </p:nvPr>
        </p:nvGraphicFramePr>
        <p:xfrm>
          <a:off x="7609547" y="19450"/>
          <a:ext cx="3693226" cy="4488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4A32D2D-0603-4B3F-B07D-7189135FAC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2369790"/>
              </p:ext>
            </p:extLst>
          </p:nvPr>
        </p:nvGraphicFramePr>
        <p:xfrm>
          <a:off x="3071973" y="2597289"/>
          <a:ext cx="5548046" cy="3821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462010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11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15CBEA8-5465-480A-9A3E-29991BB8A1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61" r="9190" b="173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F81DA6-8F01-40EF-8913-B7E6F5C3A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0563" y="1678665"/>
            <a:ext cx="3887839" cy="2372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b="1" dirty="0"/>
              <a:t>REZULTATI ISTRAŽIVANJA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4752AB-A4F2-450E-A146-14686F73E7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9400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16946</TotalTime>
  <Words>1295</Words>
  <Application>Microsoft Office PowerPoint</Application>
  <PresentationFormat>Widescreen</PresentationFormat>
  <Paragraphs>227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Playfair Display</vt:lpstr>
      <vt:lpstr>Symbol</vt:lpstr>
      <vt:lpstr>Trebuchet MS</vt:lpstr>
      <vt:lpstr>Wingdings 3</vt:lpstr>
      <vt:lpstr>Facet</vt:lpstr>
      <vt:lpstr>Koliko se dobro poznajemo?</vt:lpstr>
      <vt:lpstr>PRETHODNA ISTRAŽIVANJA</vt:lpstr>
      <vt:lpstr>PowerPoint Presentation</vt:lpstr>
      <vt:lpstr>METODOLOGIJA</vt:lpstr>
      <vt:lpstr>PowerPoint Presentation</vt:lpstr>
      <vt:lpstr>Socio-demografske karakteristike uzorka </vt:lpstr>
      <vt:lpstr>PowerPoint Presentation</vt:lpstr>
      <vt:lpstr>PowerPoint Presentation</vt:lpstr>
      <vt:lpstr>REZULTATI ISTRAŽIVANJA</vt:lpstr>
      <vt:lpstr>Informisanost o Evropskoj uniji </vt:lpstr>
      <vt:lpstr>PowerPoint Presentation</vt:lpstr>
      <vt:lpstr>PowerPoint Presentation</vt:lpstr>
      <vt:lpstr>PowerPoint Presentation</vt:lpstr>
      <vt:lpstr>PowerPoint Presentation</vt:lpstr>
      <vt:lpstr>Stavovi o pridruživanju Srbije Evropskoj uniji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Prema mišljenju ispitanika, ulazak Srbije u Evropsku unije doneće:</vt:lpstr>
      <vt:lpstr>PowerPoint Presentation</vt:lpstr>
      <vt:lpstr>PowerPoint Presentation</vt:lpstr>
      <vt:lpstr>PowerPoint Presentation</vt:lpstr>
      <vt:lpstr>Znanje o Evropskoj uniji</vt:lpstr>
      <vt:lpstr>PowerPoint Presentation</vt:lpstr>
      <vt:lpstr>PowerPoint Presentation</vt:lpstr>
      <vt:lpstr>ZAKLJUČCI</vt:lpstr>
      <vt:lpstr>PowerPoint Presentation</vt:lpstr>
      <vt:lpstr>PowerPoint Presentation</vt:lpstr>
      <vt:lpstr>PowerPoint Presentation</vt:lpstr>
      <vt:lpstr>INEES rešenje</vt:lpstr>
      <vt:lpstr>PowerPoint Presentation</vt:lpstr>
      <vt:lpstr>INEES projekat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 Jovicic Vukovic</dc:creator>
  <cp:lastModifiedBy>Наташа Папић-Благојевић</cp:lastModifiedBy>
  <cp:revision>9</cp:revision>
  <dcterms:created xsi:type="dcterms:W3CDTF">2021-07-02T22:07:21Z</dcterms:created>
  <dcterms:modified xsi:type="dcterms:W3CDTF">2022-05-17T18:56:20Z</dcterms:modified>
</cp:coreProperties>
</file>