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1"/>
  </p:notesMasterIdLst>
  <p:handoutMasterIdLst>
    <p:handoutMasterId r:id="rId22"/>
  </p:handoutMasterIdLst>
  <p:sldIdLst>
    <p:sldId id="277" r:id="rId5"/>
    <p:sldId id="285" r:id="rId6"/>
    <p:sldId id="257" r:id="rId7"/>
    <p:sldId id="302" r:id="rId8"/>
    <p:sldId id="297" r:id="rId9"/>
    <p:sldId id="283" r:id="rId10"/>
    <p:sldId id="289" r:id="rId11"/>
    <p:sldId id="303" r:id="rId12"/>
    <p:sldId id="291" r:id="rId13"/>
    <p:sldId id="299" r:id="rId14"/>
    <p:sldId id="298" r:id="rId15"/>
    <p:sldId id="301" r:id="rId16"/>
    <p:sldId id="288" r:id="rId17"/>
    <p:sldId id="300" r:id="rId18"/>
    <p:sldId id="286" r:id="rId19"/>
    <p:sldId id="29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678E"/>
    <a:srgbClr val="0D3047"/>
    <a:srgbClr val="0B2B41"/>
    <a:srgbClr val="114263"/>
    <a:srgbClr val="401918"/>
    <a:srgbClr val="731F1C"/>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993" autoAdjust="0"/>
    <p:restoredTop sz="94703" autoAdjust="0"/>
  </p:normalViewPr>
  <p:slideViewPr>
    <p:cSldViewPr snapToGrid="0">
      <p:cViewPr>
        <p:scale>
          <a:sx n="63" d="100"/>
          <a:sy n="63" d="100"/>
        </p:scale>
        <p:origin x="-3282" y="-1272"/>
      </p:cViewPr>
      <p:guideLst>
        <p:guide orient="horz" pos="2160"/>
        <p:guide orient="horz" pos="432"/>
        <p:guide pos="3864"/>
        <p:guide pos="408"/>
        <p:guide pos="727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647945823381072E-2"/>
          <c:y val="4.2416503094706286E-2"/>
          <c:w val="0.92698047692135366"/>
          <c:h val="0.7227674429669102"/>
        </c:manualLayout>
      </c:layout>
      <c:barChart>
        <c:barDir val="col"/>
        <c:grouping val="clustered"/>
        <c:varyColors val="0"/>
        <c:ser>
          <c:idx val="0"/>
          <c:order val="0"/>
          <c:tx>
            <c:strRef>
              <c:f>Sheet3!$B$2</c:f>
              <c:strCache>
                <c:ptCount val="1"/>
                <c:pt idx="0">
                  <c:v>Minimum jednom godišnje</c:v>
                </c:pt>
              </c:strCache>
            </c:strRef>
          </c:tx>
          <c:invertIfNegative val="0"/>
          <c:dLbls>
            <c:dLbl>
              <c:idx val="13"/>
              <c:layout/>
              <c:showLegendKey val="0"/>
              <c:showVal val="1"/>
              <c:showCatName val="0"/>
              <c:showSerName val="0"/>
              <c:showPercent val="0"/>
              <c:showBubbleSize val="0"/>
            </c:dLbl>
            <c:txPr>
              <a:bodyPr/>
              <a:lstStyle/>
              <a:p>
                <a:pPr>
                  <a:defRPr sz="1600" b="1" i="0" baseline="0"/>
                </a:pPr>
                <a:endParaRPr lang="en-US"/>
              </a:p>
            </c:txPr>
            <c:showLegendKey val="0"/>
            <c:showVal val="0"/>
            <c:showCatName val="0"/>
            <c:showSerName val="0"/>
            <c:showPercent val="0"/>
            <c:showBubbleSize val="0"/>
          </c:dLbls>
          <c:cat>
            <c:strRef>
              <c:f>Sheet3!$A$3:$A$30</c:f>
              <c:strCache>
                <c:ptCount val="28"/>
                <c:pt idx="0">
                  <c:v>Bugarska</c:v>
                </c:pt>
                <c:pt idx="1">
                  <c:v>Poljska</c:v>
                </c:pt>
                <c:pt idx="2">
                  <c:v>Ukrajina</c:v>
                </c:pt>
                <c:pt idx="3">
                  <c:v>Mađarska</c:v>
                </c:pt>
                <c:pt idx="4">
                  <c:v>Češka</c:v>
                </c:pt>
                <c:pt idx="5">
                  <c:v>Estonija</c:v>
                </c:pt>
                <c:pt idx="6">
                  <c:v>Litvanija</c:v>
                </c:pt>
                <c:pt idx="7">
                  <c:v>Portugal</c:v>
                </c:pt>
                <c:pt idx="8">
                  <c:v>Ruska Federacija</c:v>
                </c:pt>
                <c:pt idx="9">
                  <c:v>Belgija</c:v>
                </c:pt>
                <c:pt idx="10">
                  <c:v>Francuska</c:v>
                </c:pt>
                <c:pt idx="11">
                  <c:v>Slovenija</c:v>
                </c:pt>
                <c:pt idx="12">
                  <c:v>Albanija</c:v>
                </c:pt>
                <c:pt idx="13">
                  <c:v>UKUPNO</c:v>
                </c:pt>
                <c:pt idx="14">
                  <c:v>Švedska</c:v>
                </c:pt>
                <c:pt idx="15">
                  <c:v>Kipar</c:v>
                </c:pt>
                <c:pt idx="16">
                  <c:v>Italija</c:v>
                </c:pt>
                <c:pt idx="17">
                  <c:v>Slovačka</c:v>
                </c:pt>
                <c:pt idx="18">
                  <c:v>Danska</c:v>
                </c:pt>
                <c:pt idx="19">
                  <c:v>Ujedinjeno Kraljevstvo</c:v>
                </c:pt>
                <c:pt idx="20">
                  <c:v>Finska</c:v>
                </c:pt>
                <c:pt idx="21">
                  <c:v>Irska</c:v>
                </c:pt>
                <c:pt idx="22">
                  <c:v>Island</c:v>
                </c:pt>
                <c:pt idx="23">
                  <c:v>Španija</c:v>
                </c:pt>
                <c:pt idx="24">
                  <c:v>Nemačka</c:v>
                </c:pt>
                <c:pt idx="25">
                  <c:v>Švajcarska</c:v>
                </c:pt>
                <c:pt idx="26">
                  <c:v>Holandija</c:v>
                </c:pt>
                <c:pt idx="27">
                  <c:v>Norveška</c:v>
                </c:pt>
              </c:strCache>
            </c:strRef>
          </c:cat>
          <c:val>
            <c:numRef>
              <c:f>Sheet3!$B$3:$B$30</c:f>
              <c:numCache>
                <c:formatCode>###0.0%</c:formatCode>
                <c:ptCount val="28"/>
                <c:pt idx="0">
                  <c:v>0.11858407079646018</c:v>
                </c:pt>
                <c:pt idx="1">
                  <c:v>0.19388830347734454</c:v>
                </c:pt>
                <c:pt idx="2">
                  <c:v>0.19834710743801653</c:v>
                </c:pt>
                <c:pt idx="3">
                  <c:v>0.20446650124069479</c:v>
                </c:pt>
                <c:pt idx="4">
                  <c:v>0.24240915878546543</c:v>
                </c:pt>
                <c:pt idx="5">
                  <c:v>0.24337957124842372</c:v>
                </c:pt>
                <c:pt idx="6">
                  <c:v>0.24371740161213848</c:v>
                </c:pt>
                <c:pt idx="7">
                  <c:v>0.26220362622036264</c:v>
                </c:pt>
                <c:pt idx="8">
                  <c:v>0.26731078904991951</c:v>
                </c:pt>
                <c:pt idx="9">
                  <c:v>0.28143213988343047</c:v>
                </c:pt>
                <c:pt idx="10">
                  <c:v>0.30691056910569103</c:v>
                </c:pt>
                <c:pt idx="11">
                  <c:v>0.3349244232299125</c:v>
                </c:pt>
                <c:pt idx="12">
                  <c:v>0.35205992509363299</c:v>
                </c:pt>
                <c:pt idx="13">
                  <c:v>0.35864793678665502</c:v>
                </c:pt>
                <c:pt idx="14">
                  <c:v>0.37357877639415266</c:v>
                </c:pt>
                <c:pt idx="15">
                  <c:v>0.37634408602150538</c:v>
                </c:pt>
                <c:pt idx="16">
                  <c:v>0.41562500000000002</c:v>
                </c:pt>
                <c:pt idx="17">
                  <c:v>0.41666666666666674</c:v>
                </c:pt>
                <c:pt idx="18">
                  <c:v>0.42606060606060608</c:v>
                </c:pt>
                <c:pt idx="19">
                  <c:v>0.45164113785557986</c:v>
                </c:pt>
                <c:pt idx="20">
                  <c:v>0.45243513882567138</c:v>
                </c:pt>
                <c:pt idx="21">
                  <c:v>0.48592085235920845</c:v>
                </c:pt>
                <c:pt idx="22">
                  <c:v>0.5146276595744681</c:v>
                </c:pt>
                <c:pt idx="23">
                  <c:v>0.51773425092641612</c:v>
                </c:pt>
                <c:pt idx="24">
                  <c:v>0.5236646382691007</c:v>
                </c:pt>
                <c:pt idx="25">
                  <c:v>0.53315472203616876</c:v>
                </c:pt>
                <c:pt idx="26">
                  <c:v>0.54579945799457996</c:v>
                </c:pt>
                <c:pt idx="27">
                  <c:v>0.62623152709359609</c:v>
                </c:pt>
              </c:numCache>
            </c:numRef>
          </c:val>
        </c:ser>
        <c:ser>
          <c:idx val="1"/>
          <c:order val="1"/>
          <c:tx>
            <c:strRef>
              <c:f>Sheet3!$C$2</c:f>
              <c:strCache>
                <c:ptCount val="1"/>
                <c:pt idx="0">
                  <c:v>Nikada</c:v>
                </c:pt>
              </c:strCache>
            </c:strRef>
          </c:tx>
          <c:spPr>
            <a:solidFill>
              <a:srgbClr val="FF0000"/>
            </a:solidFill>
          </c:spPr>
          <c:invertIfNegative val="0"/>
          <c:dLbls>
            <c:dLbl>
              <c:idx val="13"/>
              <c:layout/>
              <c:showLegendKey val="0"/>
              <c:showVal val="1"/>
              <c:showCatName val="0"/>
              <c:showSerName val="0"/>
              <c:showPercent val="0"/>
              <c:showBubbleSize val="0"/>
            </c:dLbl>
            <c:txPr>
              <a:bodyPr/>
              <a:lstStyle/>
              <a:p>
                <a:pPr>
                  <a:defRPr sz="1600" b="1" i="0" baseline="0"/>
                </a:pPr>
                <a:endParaRPr lang="en-US"/>
              </a:p>
            </c:txPr>
            <c:showLegendKey val="0"/>
            <c:showVal val="0"/>
            <c:showCatName val="0"/>
            <c:showSerName val="0"/>
            <c:showPercent val="0"/>
            <c:showBubbleSize val="0"/>
          </c:dLbls>
          <c:cat>
            <c:strRef>
              <c:f>Sheet3!$A$3:$A$30</c:f>
              <c:strCache>
                <c:ptCount val="28"/>
                <c:pt idx="0">
                  <c:v>Bugarska</c:v>
                </c:pt>
                <c:pt idx="1">
                  <c:v>Poljska</c:v>
                </c:pt>
                <c:pt idx="2">
                  <c:v>Ukrajina</c:v>
                </c:pt>
                <c:pt idx="3">
                  <c:v>Mađarska</c:v>
                </c:pt>
                <c:pt idx="4">
                  <c:v>Češka</c:v>
                </c:pt>
                <c:pt idx="5">
                  <c:v>Estonija</c:v>
                </c:pt>
                <c:pt idx="6">
                  <c:v>Litvanija</c:v>
                </c:pt>
                <c:pt idx="7">
                  <c:v>Portugal</c:v>
                </c:pt>
                <c:pt idx="8">
                  <c:v>Ruska Federacija</c:v>
                </c:pt>
                <c:pt idx="9">
                  <c:v>Belgija</c:v>
                </c:pt>
                <c:pt idx="10">
                  <c:v>Francuska</c:v>
                </c:pt>
                <c:pt idx="11">
                  <c:v>Slovenija</c:v>
                </c:pt>
                <c:pt idx="12">
                  <c:v>Albanija</c:v>
                </c:pt>
                <c:pt idx="13">
                  <c:v>UKUPNO</c:v>
                </c:pt>
                <c:pt idx="14">
                  <c:v>Švedska</c:v>
                </c:pt>
                <c:pt idx="15">
                  <c:v>Kipar</c:v>
                </c:pt>
                <c:pt idx="16">
                  <c:v>Italija</c:v>
                </c:pt>
                <c:pt idx="17">
                  <c:v>Slovačka</c:v>
                </c:pt>
                <c:pt idx="18">
                  <c:v>Danska</c:v>
                </c:pt>
                <c:pt idx="19">
                  <c:v>Ujedinjeno Kraljevstvo</c:v>
                </c:pt>
                <c:pt idx="20">
                  <c:v>Finska</c:v>
                </c:pt>
                <c:pt idx="21">
                  <c:v>Irska</c:v>
                </c:pt>
                <c:pt idx="22">
                  <c:v>Island</c:v>
                </c:pt>
                <c:pt idx="23">
                  <c:v>Španija</c:v>
                </c:pt>
                <c:pt idx="24">
                  <c:v>Nemačka</c:v>
                </c:pt>
                <c:pt idx="25">
                  <c:v>Švajcarska</c:v>
                </c:pt>
                <c:pt idx="26">
                  <c:v>Holandija</c:v>
                </c:pt>
                <c:pt idx="27">
                  <c:v>Norveška</c:v>
                </c:pt>
              </c:strCache>
            </c:strRef>
          </c:cat>
          <c:val>
            <c:numRef>
              <c:f>Sheet3!$C$3:$C$30</c:f>
              <c:numCache>
                <c:formatCode>###0.0%</c:formatCode>
                <c:ptCount val="28"/>
                <c:pt idx="0">
                  <c:v>0.86637168141592924</c:v>
                </c:pt>
                <c:pt idx="1">
                  <c:v>0.79610115911485779</c:v>
                </c:pt>
                <c:pt idx="2">
                  <c:v>0.77089072543617998</c:v>
                </c:pt>
                <c:pt idx="3">
                  <c:v>0.78957816377171208</c:v>
                </c:pt>
                <c:pt idx="4">
                  <c:v>0.7222498755599801</c:v>
                </c:pt>
                <c:pt idx="5">
                  <c:v>0.74989491382934004</c:v>
                </c:pt>
                <c:pt idx="6">
                  <c:v>0.74632527264106197</c:v>
                </c:pt>
                <c:pt idx="7">
                  <c:v>0.72803347280334729</c:v>
                </c:pt>
                <c:pt idx="8">
                  <c:v>0.68156199677938811</c:v>
                </c:pt>
                <c:pt idx="9">
                  <c:v>0.7119067443796836</c:v>
                </c:pt>
                <c:pt idx="10">
                  <c:v>0.69156504065040647</c:v>
                </c:pt>
                <c:pt idx="11">
                  <c:v>0.66268894192521866</c:v>
                </c:pt>
                <c:pt idx="12">
                  <c:v>0.64794007490636707</c:v>
                </c:pt>
                <c:pt idx="13">
                  <c:v>0.63187737781679831</c:v>
                </c:pt>
                <c:pt idx="14">
                  <c:v>0.62587980508933405</c:v>
                </c:pt>
                <c:pt idx="15">
                  <c:v>0.62007168458781359</c:v>
                </c:pt>
                <c:pt idx="16">
                  <c:v>0.5708333333333333</c:v>
                </c:pt>
                <c:pt idx="17">
                  <c:v>0.5714285714285714</c:v>
                </c:pt>
                <c:pt idx="18">
                  <c:v>0.57272727272727275</c:v>
                </c:pt>
                <c:pt idx="19">
                  <c:v>0.54748358862144419</c:v>
                </c:pt>
                <c:pt idx="20">
                  <c:v>0.54528903049613109</c:v>
                </c:pt>
                <c:pt idx="21">
                  <c:v>0.50989345509893458</c:v>
                </c:pt>
                <c:pt idx="22">
                  <c:v>0.47739361702127658</c:v>
                </c:pt>
                <c:pt idx="23">
                  <c:v>0.47908946532556906</c:v>
                </c:pt>
                <c:pt idx="24">
                  <c:v>0.47633536173089924</c:v>
                </c:pt>
                <c:pt idx="25">
                  <c:v>0.46550569323509711</c:v>
                </c:pt>
                <c:pt idx="26">
                  <c:v>0.45420054200542004</c:v>
                </c:pt>
                <c:pt idx="27">
                  <c:v>0.3713054187192118</c:v>
                </c:pt>
              </c:numCache>
            </c:numRef>
          </c:val>
        </c:ser>
        <c:ser>
          <c:idx val="2"/>
          <c:order val="2"/>
          <c:tx>
            <c:strRef>
              <c:f>Sheet3!$D$2</c:f>
              <c:strCache>
                <c:ptCount val="1"/>
                <c:pt idx="0">
                  <c:v>Drugo</c:v>
                </c:pt>
              </c:strCache>
            </c:strRef>
          </c:tx>
          <c:invertIfNegative val="0"/>
          <c:cat>
            <c:strRef>
              <c:f>Sheet3!$A$3:$A$30</c:f>
              <c:strCache>
                <c:ptCount val="28"/>
                <c:pt idx="0">
                  <c:v>Bugarska</c:v>
                </c:pt>
                <c:pt idx="1">
                  <c:v>Poljska</c:v>
                </c:pt>
                <c:pt idx="2">
                  <c:v>Ukrajina</c:v>
                </c:pt>
                <c:pt idx="3">
                  <c:v>Mađarska</c:v>
                </c:pt>
                <c:pt idx="4">
                  <c:v>Češka</c:v>
                </c:pt>
                <c:pt idx="5">
                  <c:v>Estonija</c:v>
                </c:pt>
                <c:pt idx="6">
                  <c:v>Litvanija</c:v>
                </c:pt>
                <c:pt idx="7">
                  <c:v>Portugal</c:v>
                </c:pt>
                <c:pt idx="8">
                  <c:v>Ruska Federacija</c:v>
                </c:pt>
                <c:pt idx="9">
                  <c:v>Belgija</c:v>
                </c:pt>
                <c:pt idx="10">
                  <c:v>Francuska</c:v>
                </c:pt>
                <c:pt idx="11">
                  <c:v>Slovenija</c:v>
                </c:pt>
                <c:pt idx="12">
                  <c:v>Albanija</c:v>
                </c:pt>
                <c:pt idx="13">
                  <c:v>UKUPNO</c:v>
                </c:pt>
                <c:pt idx="14">
                  <c:v>Švedska</c:v>
                </c:pt>
                <c:pt idx="15">
                  <c:v>Kipar</c:v>
                </c:pt>
                <c:pt idx="16">
                  <c:v>Italija</c:v>
                </c:pt>
                <c:pt idx="17">
                  <c:v>Slovačka</c:v>
                </c:pt>
                <c:pt idx="18">
                  <c:v>Danska</c:v>
                </c:pt>
                <c:pt idx="19">
                  <c:v>Ujedinjeno Kraljevstvo</c:v>
                </c:pt>
                <c:pt idx="20">
                  <c:v>Finska</c:v>
                </c:pt>
                <c:pt idx="21">
                  <c:v>Irska</c:v>
                </c:pt>
                <c:pt idx="22">
                  <c:v>Island</c:v>
                </c:pt>
                <c:pt idx="23">
                  <c:v>Španija</c:v>
                </c:pt>
                <c:pt idx="24">
                  <c:v>Nemačka</c:v>
                </c:pt>
                <c:pt idx="25">
                  <c:v>Švajcarska</c:v>
                </c:pt>
                <c:pt idx="26">
                  <c:v>Holandija</c:v>
                </c:pt>
                <c:pt idx="27">
                  <c:v>Norveška</c:v>
                </c:pt>
              </c:strCache>
            </c:strRef>
          </c:cat>
          <c:val>
            <c:numRef>
              <c:f>Sheet3!$D$3:$D$30</c:f>
              <c:numCache>
                <c:formatCode>###0.0%</c:formatCode>
                <c:ptCount val="28"/>
                <c:pt idx="0">
                  <c:v>1.5044247787610619E-2</c:v>
                </c:pt>
                <c:pt idx="1">
                  <c:v>1.0010537407797681E-2</c:v>
                </c:pt>
                <c:pt idx="2">
                  <c:v>3.0762167125803489E-2</c:v>
                </c:pt>
                <c:pt idx="3">
                  <c:v>5.9553349875930521E-3</c:v>
                </c:pt>
                <c:pt idx="4">
                  <c:v>3.5340965654554503E-2</c:v>
                </c:pt>
                <c:pt idx="5">
                  <c:v>6.7255149222362328E-3</c:v>
                </c:pt>
                <c:pt idx="6">
                  <c:v>9.9573257467994308E-3</c:v>
                </c:pt>
                <c:pt idx="7">
                  <c:v>9.7629009762900971E-3</c:v>
                </c:pt>
                <c:pt idx="8">
                  <c:v>5.112721417069243E-2</c:v>
                </c:pt>
                <c:pt idx="9">
                  <c:v>6.6611157368859286E-3</c:v>
                </c:pt>
                <c:pt idx="10">
                  <c:v>1.5243902439024391E-3</c:v>
                </c:pt>
                <c:pt idx="11">
                  <c:v>2.3866348448687352E-3</c:v>
                </c:pt>
                <c:pt idx="12">
                  <c:v>0</c:v>
                </c:pt>
                <c:pt idx="13">
                  <c:v>9.4746853965466792E-3</c:v>
                </c:pt>
                <c:pt idx="14">
                  <c:v>5.4141851651326478E-4</c:v>
                </c:pt>
                <c:pt idx="15">
                  <c:v>3.5842293906810036E-3</c:v>
                </c:pt>
                <c:pt idx="16">
                  <c:v>1.3541666666666667E-2</c:v>
                </c:pt>
                <c:pt idx="17">
                  <c:v>1.1904761904761904E-2</c:v>
                </c:pt>
                <c:pt idx="18">
                  <c:v>1.2121212121212121E-3</c:v>
                </c:pt>
                <c:pt idx="19">
                  <c:v>8.752735229759299E-4</c:v>
                </c:pt>
                <c:pt idx="20">
                  <c:v>2.2758306781975419E-3</c:v>
                </c:pt>
                <c:pt idx="21">
                  <c:v>4.1856925418569252E-3</c:v>
                </c:pt>
                <c:pt idx="22">
                  <c:v>7.9787234042553185E-3</c:v>
                </c:pt>
                <c:pt idx="23">
                  <c:v>3.1762837480148226E-3</c:v>
                </c:pt>
                <c:pt idx="24">
                  <c:v>0</c:v>
                </c:pt>
                <c:pt idx="25">
                  <c:v>1.3395847287340924E-3</c:v>
                </c:pt>
                <c:pt idx="26">
                  <c:v>0</c:v>
                </c:pt>
                <c:pt idx="27">
                  <c:v>2.4630541871921183E-3</c:v>
                </c:pt>
              </c:numCache>
            </c:numRef>
          </c:val>
        </c:ser>
        <c:dLbls>
          <c:showLegendKey val="0"/>
          <c:showVal val="0"/>
          <c:showCatName val="0"/>
          <c:showSerName val="0"/>
          <c:showPercent val="0"/>
          <c:showBubbleSize val="0"/>
        </c:dLbls>
        <c:gapWidth val="150"/>
        <c:axId val="100172544"/>
        <c:axId val="100174080"/>
      </c:barChart>
      <c:catAx>
        <c:axId val="100172544"/>
        <c:scaling>
          <c:orientation val="minMax"/>
        </c:scaling>
        <c:delete val="0"/>
        <c:axPos val="b"/>
        <c:majorTickMark val="out"/>
        <c:minorTickMark val="none"/>
        <c:tickLblPos val="nextTo"/>
        <c:crossAx val="100174080"/>
        <c:crosses val="autoZero"/>
        <c:auto val="1"/>
        <c:lblAlgn val="ctr"/>
        <c:lblOffset val="100"/>
        <c:noMultiLvlLbl val="0"/>
      </c:catAx>
      <c:valAx>
        <c:axId val="100174080"/>
        <c:scaling>
          <c:orientation val="minMax"/>
        </c:scaling>
        <c:delete val="0"/>
        <c:axPos val="l"/>
        <c:majorGridlines/>
        <c:numFmt formatCode="0%" sourceLinked="0"/>
        <c:majorTickMark val="out"/>
        <c:minorTickMark val="none"/>
        <c:tickLblPos val="nextTo"/>
        <c:spPr>
          <a:ln>
            <a:noFill/>
          </a:ln>
        </c:spPr>
        <c:crossAx val="100172544"/>
        <c:crosses val="autoZero"/>
        <c:crossBetween val="between"/>
      </c:valAx>
    </c:plotArea>
    <c:legend>
      <c:legendPos val="r"/>
      <c:layout>
        <c:manualLayout>
          <c:xMode val="edge"/>
          <c:yMode val="edge"/>
          <c:x val="0.56143724696356279"/>
          <c:y val="0"/>
          <c:w val="0.43046974897368601"/>
          <c:h val="0.28617504542701389"/>
        </c:manualLayout>
      </c:layout>
      <c:overlay val="0"/>
      <c:txPr>
        <a:bodyPr/>
        <a:lstStyle/>
        <a:p>
          <a:pPr>
            <a:defRPr sz="1600" b="1" i="0" baseline="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5/18/2022</a:t>
            </a:fld>
            <a:endParaRPr lang="en-US" dirty="0"/>
          </a:p>
        </p:txBody>
      </p:sp>
      <p:sp>
        <p:nvSpPr>
          <p:cNvPr id="4" name="Footer Placeholder 3">
            <a:extLst>
              <a:ext uri="{FF2B5EF4-FFF2-40B4-BE49-F238E27FC236}">
                <a16:creationId xmlns:a16="http://schemas.microsoft.com/office/drawing/2014/main" xmlns=""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5/18/2022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xmlns=""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xmlns=""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xmlns=""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xmlns=""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xmlns=""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xmlns=""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xmlns=""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xmlns=""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xmlns=""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xmlns=""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xmlns=""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xmlns=""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xmlns=""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xmlns=""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xmlns=""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xmlns=""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xmlns=""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xmlns=""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xmlns=""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xmlns=""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xmlns=""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xmlns=""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xmlns=""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xmlns=""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xmlns=""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xmlns=""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xmlns=""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xmlns=""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xmlns=""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xmlns=""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xmlns=""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xmlns=""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xmlns=""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xmlns=""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xmlns=""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xmlns=""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xmlns=""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xmlns=""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xmlns=""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xmlns=""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xmlns=""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xmlns=""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xmlns=""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xmlns=""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xmlns=""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xmlns=""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xmlns=""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xmlns=""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xmlns=""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xmlns="" id="{C7F0E85E-786D-44FC-A9C8-8853277D7C38}"/>
              </a:ext>
            </a:extLst>
          </p:cNvPr>
          <p:cNvSpPr>
            <a:spLocks noGrp="1"/>
          </p:cNvSpPr>
          <p:nvPr>
            <p:ph type="body" sz="quarter" idx="12"/>
          </p:nvPr>
        </p:nvSpPr>
        <p:spPr>
          <a:xfrm>
            <a:off x="2392541" y="2344189"/>
            <a:ext cx="2081776" cy="3742289"/>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hasCustomPrompt="1"/>
          </p:nvPr>
        </p:nvSpPr>
        <p:spPr>
          <a:xfrm>
            <a:off x="32554" y="2344189"/>
            <a:ext cx="2081776" cy="3742289"/>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GB" noProof="0" dirty="0"/>
              <a:t>t</a:t>
            </a:r>
            <a:endParaRPr lang="en-US" noProof="0" dirty="0"/>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p:nvPr>
        </p:nvSpPr>
        <p:spPr>
          <a:xfrm>
            <a:off x="799193" y="1706880"/>
            <a:ext cx="548640" cy="548640"/>
          </a:xfrm>
        </p:spPr>
        <p:txBody>
          <a:bodyPr lIns="0" tIns="0" rIns="0" bIns="0" anchor="ctr">
            <a:noAutofit/>
          </a:bodyPr>
          <a:lstStyle>
            <a:lvl1pPr marL="0" indent="0" algn="ctr">
              <a:buNone/>
              <a:defRPr sz="1400">
                <a:solidFill>
                  <a:schemeClr val="bg1">
                    <a:lumMod val="95000"/>
                  </a:schemeClr>
                </a:solidFill>
              </a:defRPr>
            </a:lvl1pPr>
          </a:lstStyle>
          <a:p>
            <a:pPr lvl="0"/>
            <a:endParaRPr lang="en-US" noProof="0" dirty="0"/>
          </a:p>
        </p:txBody>
      </p:sp>
      <p:sp>
        <p:nvSpPr>
          <p:cNvPr id="17" name="Content Placeholder 15">
            <a:extLst>
              <a:ext uri="{FF2B5EF4-FFF2-40B4-BE49-F238E27FC236}">
                <a16:creationId xmlns:a16="http://schemas.microsoft.com/office/drawing/2014/main" xmlns="" id="{6DF8CB66-232E-4CE3-96FC-CE37C74994E1}"/>
              </a:ext>
            </a:extLst>
          </p:cNvPr>
          <p:cNvSpPr>
            <a:spLocks noGrp="1"/>
          </p:cNvSpPr>
          <p:nvPr>
            <p:ph sz="quarter" idx="14" hasCustomPrompt="1"/>
          </p:nvPr>
        </p:nvSpPr>
        <p:spPr>
          <a:xfrm>
            <a:off x="3159109" y="1709651"/>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dirty="0"/>
              <a:t>Icon</a:t>
            </a:r>
          </a:p>
        </p:txBody>
      </p:sp>
      <p:sp>
        <p:nvSpPr>
          <p:cNvPr id="8" name="Text Placeholder 12">
            <a:extLst>
              <a:ext uri="{FF2B5EF4-FFF2-40B4-BE49-F238E27FC236}">
                <a16:creationId xmlns:a16="http://schemas.microsoft.com/office/drawing/2014/main" xmlns="" id="{DEF523FD-B1FC-40A7-93AA-389CB38E17C0}"/>
              </a:ext>
            </a:extLst>
          </p:cNvPr>
          <p:cNvSpPr>
            <a:spLocks noGrp="1"/>
          </p:cNvSpPr>
          <p:nvPr>
            <p:ph type="body" sz="quarter" idx="15"/>
          </p:nvPr>
        </p:nvSpPr>
        <p:spPr>
          <a:xfrm>
            <a:off x="4752457" y="2344189"/>
            <a:ext cx="2081776" cy="3742289"/>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xmlns="" id="{B60C8CC8-C869-4395-B389-D76DF4A56AA1}"/>
              </a:ext>
            </a:extLst>
          </p:cNvPr>
          <p:cNvSpPr>
            <a:spLocks noGrp="1"/>
          </p:cNvSpPr>
          <p:nvPr>
            <p:ph sz="quarter" idx="16" hasCustomPrompt="1"/>
          </p:nvPr>
        </p:nvSpPr>
        <p:spPr>
          <a:xfrm>
            <a:off x="5519025" y="170688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xmlns=""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
        <p:nvSpPr>
          <p:cNvPr id="12" name="Text Placeholder 12">
            <a:extLst>
              <a:ext uri="{FF2B5EF4-FFF2-40B4-BE49-F238E27FC236}">
                <a16:creationId xmlns:a16="http://schemas.microsoft.com/office/drawing/2014/main" xmlns="" id="{C4BC0618-B8EA-4881-837C-A1234A4CEB4F}"/>
              </a:ext>
            </a:extLst>
          </p:cNvPr>
          <p:cNvSpPr>
            <a:spLocks noGrp="1"/>
          </p:cNvSpPr>
          <p:nvPr>
            <p:ph type="body" sz="quarter" idx="17"/>
          </p:nvPr>
        </p:nvSpPr>
        <p:spPr>
          <a:xfrm>
            <a:off x="7112373" y="2344189"/>
            <a:ext cx="2081776" cy="3742289"/>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5" name="Text Placeholder 12">
            <a:extLst>
              <a:ext uri="{FF2B5EF4-FFF2-40B4-BE49-F238E27FC236}">
                <a16:creationId xmlns:a16="http://schemas.microsoft.com/office/drawing/2014/main" xmlns="" id="{0C998C99-AD38-4FFC-80AC-777ED866D885}"/>
              </a:ext>
            </a:extLst>
          </p:cNvPr>
          <p:cNvSpPr>
            <a:spLocks noGrp="1"/>
          </p:cNvSpPr>
          <p:nvPr>
            <p:ph type="body" sz="quarter" idx="18"/>
          </p:nvPr>
        </p:nvSpPr>
        <p:spPr>
          <a:xfrm>
            <a:off x="9472289" y="2344188"/>
            <a:ext cx="2081776" cy="3742289"/>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8" name="Content Placeholder 15">
            <a:extLst>
              <a:ext uri="{FF2B5EF4-FFF2-40B4-BE49-F238E27FC236}">
                <a16:creationId xmlns:a16="http://schemas.microsoft.com/office/drawing/2014/main" xmlns="" id="{746C5B6F-D663-406B-8D17-EA8216BF25F6}"/>
              </a:ext>
            </a:extLst>
          </p:cNvPr>
          <p:cNvSpPr>
            <a:spLocks noGrp="1"/>
          </p:cNvSpPr>
          <p:nvPr>
            <p:ph sz="quarter" idx="19" hasCustomPrompt="1"/>
          </p:nvPr>
        </p:nvSpPr>
        <p:spPr>
          <a:xfrm>
            <a:off x="7878941" y="1706880"/>
            <a:ext cx="548640" cy="548640"/>
          </a:xfrm>
        </p:spPr>
        <p:txBody>
          <a:bodyPr lIns="0" tIns="0" rIns="0" bIns="0" anchor="ctr">
            <a:noAutofit/>
          </a:bodyPr>
          <a:lstStyle>
            <a:lvl1pPr marL="0" indent="0" algn="ctr">
              <a:buNone/>
              <a:defRPr sz="1400" b="1">
                <a:solidFill>
                  <a:schemeClr val="bg1">
                    <a:lumMod val="95000"/>
                  </a:schemeClr>
                </a:solidFill>
              </a:defRPr>
            </a:lvl1pPr>
          </a:lstStyle>
          <a:p>
            <a:pPr lvl="0"/>
            <a:r>
              <a:rPr lang="en-US" noProof="0"/>
              <a:t>Icon</a:t>
            </a:r>
          </a:p>
        </p:txBody>
      </p:sp>
      <p:sp>
        <p:nvSpPr>
          <p:cNvPr id="19" name="Content Placeholder 15">
            <a:extLst>
              <a:ext uri="{FF2B5EF4-FFF2-40B4-BE49-F238E27FC236}">
                <a16:creationId xmlns:a16="http://schemas.microsoft.com/office/drawing/2014/main" xmlns="" id="{F7F92F95-5469-420B-A93F-E0A81A144D62}"/>
              </a:ext>
            </a:extLst>
          </p:cNvPr>
          <p:cNvSpPr>
            <a:spLocks noGrp="1"/>
          </p:cNvSpPr>
          <p:nvPr>
            <p:ph sz="quarter" idx="20" hasCustomPrompt="1"/>
          </p:nvPr>
        </p:nvSpPr>
        <p:spPr>
          <a:xfrm>
            <a:off x="10238857" y="1671555"/>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xmlns=""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xmlns=""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xmlns=""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xmlns=""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xmlns=""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xmlns=""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xmlns=""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xmlns=""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xmlns=""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xmlns=""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xmlns=""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xmlns=""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xmlns=""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xmlns=""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6.sv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svg"/><Relationship Id="rId4" Type="http://schemas.openxmlformats.org/officeDocument/2006/relationships/image" Target="../media/image26.jp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xmlns="" id="{1A5F02FB-FDF1-427A-AB2F-50F09EBEE54E}"/>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p:pic>
      <p:grpSp>
        <p:nvGrpSpPr>
          <p:cNvPr id="3" name="Group 2">
            <a:extLst>
              <a:ext uri="{FF2B5EF4-FFF2-40B4-BE49-F238E27FC236}">
                <a16:creationId xmlns:a16="http://schemas.microsoft.com/office/drawing/2014/main" xmlns="" id="{B96D2D9B-E0B9-499F-9404-108DB59E4502}"/>
              </a:ext>
              <a:ext uri="{C183D7F6-B498-43B3-948B-1728B52AA6E4}">
                <adec:decorative xmlns:adec="http://schemas.microsoft.com/office/drawing/2017/decorative" xmlns="" val="1"/>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xmlns=""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xmlns=""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30" descr="title">
            <a:extLst>
              <a:ext uri="{FF2B5EF4-FFF2-40B4-BE49-F238E27FC236}">
                <a16:creationId xmlns:a16="http://schemas.microsoft.com/office/drawing/2014/main" xmlns="" id="{9284195F-D106-45D8-ABAA-959FA68948B0}"/>
              </a:ext>
            </a:extLst>
          </p:cNvPr>
          <p:cNvSpPr>
            <a:spLocks noGrp="1"/>
          </p:cNvSpPr>
          <p:nvPr>
            <p:ph type="ctrTitle"/>
          </p:nvPr>
        </p:nvSpPr>
        <p:spPr/>
        <p:txBody>
          <a:bodyPr/>
          <a:lstStyle/>
          <a:p>
            <a:r>
              <a:rPr lang="sr-Latn-RS" dirty="0" smtClean="0"/>
              <a:t>VOLONTERIZAM, KULTURA I SPORT</a:t>
            </a:r>
            <a:endParaRPr lang="en-US" dirty="0"/>
          </a:p>
        </p:txBody>
      </p:sp>
      <p:pic>
        <p:nvPicPr>
          <p:cNvPr id="15" name="Picture 14" descr="A picture containing white, black, red, holding&#10;&#10;Description automatically generated">
            <a:extLst>
              <a:ext uri="{FF2B5EF4-FFF2-40B4-BE49-F238E27FC236}">
                <a16:creationId xmlns:a16="http://schemas.microsoft.com/office/drawing/2014/main" xmlns="" id="{6B6DF1A0-FE35-45B7-9640-257DB9F90BDC}"/>
              </a:ext>
            </a:extLst>
          </p:cNvPr>
          <p:cNvPicPr>
            <a:picLocks noChangeAspect="1"/>
          </p:cNvPicPr>
          <p:nvPr/>
        </p:nvPicPr>
        <p:blipFill>
          <a:blip r:embed="rId5"/>
          <a:stretch>
            <a:fillRect/>
          </a:stretch>
        </p:blipFill>
        <p:spPr>
          <a:xfrm>
            <a:off x="-63243" y="4457696"/>
            <a:ext cx="4345497" cy="892116"/>
          </a:xfrm>
          <a:prstGeom prst="rect">
            <a:avLst/>
          </a:prstGeom>
        </p:spPr>
      </p:pic>
      <p:pic>
        <p:nvPicPr>
          <p:cNvPr id="11" name="Picture 10" descr="A picture containing light, drawing&#10;&#10;Description automatically generated">
            <a:extLst>
              <a:ext uri="{FF2B5EF4-FFF2-40B4-BE49-F238E27FC236}">
                <a16:creationId xmlns:a16="http://schemas.microsoft.com/office/drawing/2014/main" xmlns="" id="{470B2E43-57A2-41DB-90A0-B9BF6AC51639}"/>
              </a:ext>
            </a:extLst>
          </p:cNvPr>
          <p:cNvPicPr>
            <a:picLocks noChangeAspect="1"/>
          </p:cNvPicPr>
          <p:nvPr/>
        </p:nvPicPr>
        <p:blipFill>
          <a:blip r:embed="rId6"/>
          <a:stretch>
            <a:fillRect/>
          </a:stretch>
        </p:blipFill>
        <p:spPr>
          <a:xfrm>
            <a:off x="3770068" y="4150738"/>
            <a:ext cx="2374238" cy="134246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6578218"/>
      </p:ext>
    </p:extLst>
  </p:cSld>
  <p:clrMapOvr>
    <a:masterClrMapping/>
  </p:clrMapOvr>
  <mc:AlternateContent xmlns:mc="http://schemas.openxmlformats.org/markup-compatibility/2006">
    <mc:Choice xmlns:p14="http://schemas.microsoft.com/office/powerpoint/2010/main" Requires="p14">
      <p:transition spd="slow" p14:dur="2000" advTm="4085"/>
    </mc:Choice>
    <mc:Fallback>
      <p:transition spd="slow" advTm="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8920" y="114916"/>
            <a:ext cx="4998720" cy="2369204"/>
          </a:xfrm>
          <a:prstGeom prst="rect">
            <a:avLst/>
          </a:prstGeom>
          <a:effectLst>
            <a:glow rad="406400">
              <a:schemeClr val="accent1">
                <a:alpha val="0"/>
              </a:schemeClr>
            </a:glow>
            <a:outerShdw blurRad="50800" dist="50800" dir="5400000" algn="ctr" rotWithShape="0">
              <a:srgbClr val="000000"/>
            </a:outerShdw>
            <a:reflection stA="56000" endPos="65000" dist="50800" dir="5400000" sy="-100000" algn="bl" rotWithShape="0"/>
          </a:effectLst>
        </p:spPr>
      </p:pic>
      <p:sp>
        <p:nvSpPr>
          <p:cNvPr id="3" name="Title 2"/>
          <p:cNvSpPr>
            <a:spLocks noGrp="1"/>
          </p:cNvSpPr>
          <p:nvPr>
            <p:ph type="title"/>
          </p:nvPr>
        </p:nvSpPr>
        <p:spPr>
          <a:xfrm>
            <a:off x="550636" y="1066800"/>
            <a:ext cx="10815864" cy="5501706"/>
          </a:xfrm>
        </p:spPr>
        <p:txBody>
          <a:bodyPr/>
          <a:lstStyle/>
          <a:p>
            <a:r>
              <a:rPr lang="sr-Latn-RS" b="1" i="1" dirty="0" smtClean="0"/>
              <a:t>GDE JE SRBIJA </a:t>
            </a:r>
            <a:r>
              <a:rPr lang="sr-Latn-RS" b="1" i="1" dirty="0" smtClean="0"/>
              <a:t>PO </a:t>
            </a:r>
            <a:r>
              <a:rPr lang="sr-Latn-RS" b="1" i="1" dirty="0" smtClean="0"/>
              <a:t>PITANJU VOLONTERIZMA?</a:t>
            </a:r>
            <a:r>
              <a:rPr lang="sr-Latn-RS" b="1" i="1" dirty="0"/>
              <a:t> </a:t>
            </a:r>
            <a:r>
              <a:rPr lang="sr-Latn-RS" dirty="0" smtClean="0"/>
              <a:t/>
            </a:r>
            <a:br>
              <a:rPr lang="sr-Latn-RS" dirty="0" smtClean="0"/>
            </a:br>
            <a:r>
              <a:rPr lang="sr-Latn-RS" dirty="0"/>
              <a:t/>
            </a:r>
            <a:br>
              <a:rPr lang="sr-Latn-RS" dirty="0"/>
            </a:br>
            <a:r>
              <a:rPr lang="sr-Latn-RS" sz="2000" dirty="0">
                <a:effectLst>
                  <a:outerShdw blurRad="38100" dist="38100" dir="2700000" algn="tl">
                    <a:srgbClr val="000000">
                      <a:alpha val="43137"/>
                    </a:srgbClr>
                  </a:outerShdw>
                </a:effectLst>
              </a:rPr>
              <a:t>Oko 6</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stanovništva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Srbije</a:t>
            </a:r>
            <a:r>
              <a:rPr lang="en-US" sz="2000" dirty="0">
                <a:effectLst>
                  <a:outerShdw blurRad="38100" dist="38100" dir="2700000" algn="tl">
                    <a:srgbClr val="000000">
                      <a:alpha val="43137"/>
                    </a:srgbClr>
                  </a:outerShdw>
                </a:effectLst>
              </a:rPr>
              <a:t> </a:t>
            </a:r>
            <a:r>
              <a:rPr lang="sr-Latn-RS" sz="2000" dirty="0" smtClean="0">
                <a:effectLst>
                  <a:outerShdw blurRad="38100" dist="38100" dir="2700000" algn="tl">
                    <a:srgbClr val="000000">
                      <a:alpha val="43137"/>
                    </a:srgbClr>
                  </a:outerShdw>
                </a:effectLst>
              </a:rPr>
              <a:t/>
            </a:r>
            <a:br>
              <a:rPr lang="sr-Latn-RS" sz="2000" dirty="0" smtClean="0">
                <a:effectLst>
                  <a:outerShdw blurRad="38100" dist="38100" dir="2700000" algn="tl">
                    <a:srgbClr val="000000">
                      <a:alpha val="43137"/>
                    </a:srgbClr>
                  </a:outerShdw>
                </a:effectLst>
              </a:rPr>
            </a:br>
            <a:r>
              <a:rPr lang="en-US" sz="2000" dirty="0" err="1" smtClean="0">
                <a:effectLst>
                  <a:outerShdw blurRad="38100" dist="38100" dir="2700000" algn="tl">
                    <a:srgbClr val="000000">
                      <a:alpha val="43137"/>
                    </a:srgbClr>
                  </a:outerShdw>
                </a:effectLst>
              </a:rPr>
              <a:t>doprinosi</a:t>
            </a:r>
            <a:r>
              <a:rPr lang="en-US" sz="2000" dirty="0" smtClean="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svojim</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zajednicama</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i</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društvu</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kroz</a:t>
            </a:r>
            <a:r>
              <a:rPr lang="en-US" sz="2000" dirty="0">
                <a:effectLst>
                  <a:outerShdw blurRad="38100" dist="38100" dir="2700000" algn="tl">
                    <a:srgbClr val="000000">
                      <a:alpha val="43137"/>
                    </a:srgbClr>
                  </a:outerShdw>
                </a:effectLst>
              </a:rPr>
              <a:t> </a:t>
            </a:r>
            <a:r>
              <a:rPr lang="en-US" sz="2000" dirty="0" err="1">
                <a:effectLst>
                  <a:outerShdw blurRad="38100" dist="38100" dir="2700000" algn="tl">
                    <a:srgbClr val="000000">
                      <a:alpha val="43137"/>
                    </a:srgbClr>
                  </a:outerShdw>
                </a:effectLst>
              </a:rPr>
              <a:t>volontiranje</a:t>
            </a:r>
            <a:r>
              <a:rPr lang="sr-Latn-RS" sz="2000" dirty="0">
                <a:effectLst>
                  <a:outerShdw blurRad="38100" dist="38100" dir="2700000" algn="tl">
                    <a:srgbClr val="000000">
                      <a:alpha val="43137"/>
                    </a:srgbClr>
                  </a:outerShdw>
                </a:effectLst>
              </a:rPr>
              <a:t>.</a:t>
            </a:r>
            <a:br>
              <a:rPr lang="sr-Latn-RS" sz="2000" dirty="0">
                <a:effectLst>
                  <a:outerShdw blurRad="38100" dist="38100" dir="2700000" algn="tl">
                    <a:srgbClr val="000000">
                      <a:alpha val="43137"/>
                    </a:srgbClr>
                  </a:outerShdw>
                </a:effectLst>
              </a:rPr>
            </a:br>
            <a:r>
              <a:rPr lang="sr-Latn-RS" sz="2000" dirty="0">
                <a:effectLst>
                  <a:outerShdw blurRad="38100" dist="38100" dir="2700000" algn="tl">
                    <a:srgbClr val="000000">
                      <a:alpha val="43137"/>
                    </a:srgbClr>
                  </a:outerShdw>
                </a:effectLst>
              </a:rPr>
              <a:t/>
            </a:r>
            <a:br>
              <a:rPr lang="sr-Latn-RS" sz="2000" dirty="0">
                <a:effectLst>
                  <a:outerShdw blurRad="38100" dist="38100" dir="2700000" algn="tl">
                    <a:srgbClr val="000000">
                      <a:alpha val="43137"/>
                    </a:srgbClr>
                  </a:outerShdw>
                </a:effectLst>
              </a:rPr>
            </a:br>
            <a:r>
              <a:rPr lang="sr-Latn-RS" sz="2000" dirty="0" smtClean="0">
                <a:effectLst>
                  <a:outerShdw blurRad="38100" dist="38100" dir="2700000" algn="tl">
                    <a:srgbClr val="000000">
                      <a:alpha val="43137"/>
                    </a:srgbClr>
                  </a:outerShdw>
                </a:effectLst>
              </a:rPr>
              <a:t>140. mesto (među 145 zemalja) prema broju realizovanih volonterskih sati na nivou ukupne populacije prema izveštaju Svetskog indeksa davanja</a:t>
            </a:r>
            <a:r>
              <a:rPr lang="en-US" sz="2000" dirty="0" smtClean="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The CAF World Giving </a:t>
            </a:r>
            <a:r>
              <a:rPr lang="en-US" sz="2000" dirty="0" smtClean="0">
                <a:effectLst>
                  <a:outerShdw blurRad="38100" dist="38100" dir="2700000" algn="tl">
                    <a:srgbClr val="000000">
                      <a:alpha val="43137"/>
                    </a:srgbClr>
                  </a:outerShdw>
                </a:effectLst>
              </a:rPr>
              <a:t>Index</a:t>
            </a:r>
            <a:r>
              <a:rPr lang="sr-Latn-RS" sz="2000" dirty="0" smtClean="0">
                <a:effectLst>
                  <a:outerShdw blurRad="38100" dist="38100" dir="2700000" algn="tl">
                    <a:srgbClr val="000000">
                      <a:alpha val="43137"/>
                    </a:srgbClr>
                  </a:outerShdw>
                </a:effectLst>
              </a:rPr>
              <a:t>, 2018</a:t>
            </a:r>
            <a:r>
              <a:rPr lang="en-US" sz="2000" dirty="0" smtClean="0">
                <a:effectLst>
                  <a:outerShdw blurRad="38100" dist="38100" dir="2700000" algn="tl">
                    <a:srgbClr val="000000">
                      <a:alpha val="43137"/>
                    </a:srgbClr>
                  </a:outerShdw>
                </a:effectLst>
              </a:rPr>
              <a:t>)</a:t>
            </a:r>
            <a:r>
              <a:rPr lang="sr-Latn-RS" sz="2000" dirty="0" smtClean="0">
                <a:effectLst>
                  <a:outerShdw blurRad="38100" dist="38100" dir="2700000" algn="tl">
                    <a:srgbClr val="000000">
                      <a:alpha val="43137"/>
                    </a:srgbClr>
                  </a:outerShdw>
                </a:effectLst>
              </a:rPr>
              <a:t>.</a:t>
            </a:r>
            <a:br>
              <a:rPr lang="sr-Latn-RS" sz="2000" dirty="0" smtClean="0">
                <a:effectLst>
                  <a:outerShdw blurRad="38100" dist="38100" dir="2700000" algn="tl">
                    <a:srgbClr val="000000">
                      <a:alpha val="43137"/>
                    </a:srgbClr>
                  </a:outerShdw>
                </a:effectLst>
              </a:rPr>
            </a:br>
            <a:r>
              <a:rPr lang="sr-Latn-RS" sz="1800" dirty="0" smtClean="0">
                <a:effectLst>
                  <a:outerShdw blurRad="38100" dist="38100" dir="2700000" algn="tl">
                    <a:srgbClr val="000000">
                      <a:alpha val="43137"/>
                    </a:srgbClr>
                  </a:outerShdw>
                </a:effectLst>
              </a:rPr>
              <a:t/>
            </a:r>
            <a:br>
              <a:rPr lang="sr-Latn-RS" sz="1800" dirty="0" smtClean="0">
                <a:effectLst>
                  <a:outerShdw blurRad="38100" dist="38100" dir="2700000" algn="tl">
                    <a:srgbClr val="000000">
                      <a:alpha val="43137"/>
                    </a:srgbClr>
                  </a:outerShdw>
                </a:effectLst>
              </a:rPr>
            </a:br>
            <a:r>
              <a:rPr lang="sr-Latn-RS" sz="2000" dirty="0" smtClean="0">
                <a:effectLst>
                  <a:outerShdw blurRad="38100" dist="38100" dir="2700000" algn="tl">
                    <a:srgbClr val="000000">
                      <a:alpha val="43137"/>
                    </a:srgbClr>
                  </a:outerShdw>
                </a:effectLst>
              </a:rPr>
              <a:t>155. mesto </a:t>
            </a:r>
            <a:r>
              <a:rPr lang="sr-Latn-RS" sz="2000" dirty="0">
                <a:effectLst>
                  <a:outerShdw blurRad="38100" dist="38100" dir="2700000" algn="tl">
                    <a:srgbClr val="000000">
                      <a:alpha val="43137"/>
                    </a:srgbClr>
                  </a:outerShdw>
                </a:effectLst>
              </a:rPr>
              <a:t>(od 183 zemalja) </a:t>
            </a:r>
            <a:r>
              <a:rPr lang="sr-Latn-RS" sz="2000" dirty="0" smtClean="0">
                <a:effectLst>
                  <a:outerShdw blurRad="38100" dist="38100" dir="2700000" algn="tl">
                    <a:srgbClr val="000000">
                      <a:alpha val="43137"/>
                    </a:srgbClr>
                  </a:outerShdw>
                </a:effectLst>
              </a:rPr>
              <a:t>prema indeksu građanske participacije među </a:t>
            </a:r>
            <a:r>
              <a:rPr lang="sr-Latn-RS" sz="2000" dirty="0" smtClean="0">
                <a:effectLst>
                  <a:outerShdw blurRad="38100" dist="38100" dir="2700000" algn="tl">
                    <a:srgbClr val="000000">
                      <a:alpha val="43137"/>
                    </a:srgbClr>
                  </a:outerShdw>
                </a:effectLst>
              </a:rPr>
              <a:t>mladima merenih u satima provedenim u volontiranju</a:t>
            </a:r>
            <a:r>
              <a:rPr lang="en-US" sz="2000" dirty="0" smtClean="0">
                <a:effectLst>
                  <a:outerShdw blurRad="38100" dist="38100" dir="2700000" algn="tl">
                    <a:srgbClr val="000000">
                      <a:alpha val="43137"/>
                    </a:srgbClr>
                  </a:outerShdw>
                </a:effectLst>
              </a:rPr>
              <a:t>.</a:t>
            </a:r>
            <a:r>
              <a:rPr lang="sr-Latn-RS" sz="1800" dirty="0" smtClean="0">
                <a:solidFill>
                  <a:schemeClr val="bg1"/>
                </a:solidFill>
                <a:effectLst>
                  <a:outerShdw blurRad="38100" dist="38100" dir="2700000" algn="tl">
                    <a:srgbClr val="000000">
                      <a:alpha val="43137"/>
                    </a:srgbClr>
                  </a:outerShdw>
                </a:effectLst>
              </a:rPr>
              <a:t/>
            </a:r>
            <a:br>
              <a:rPr lang="sr-Latn-RS" sz="1800" dirty="0" smtClean="0">
                <a:solidFill>
                  <a:schemeClr val="bg1"/>
                </a:solidFill>
                <a:effectLst>
                  <a:outerShdw blurRad="38100" dist="38100" dir="2700000" algn="tl">
                    <a:srgbClr val="000000">
                      <a:alpha val="43137"/>
                    </a:srgbClr>
                  </a:outerShdw>
                </a:effectLst>
              </a:rPr>
            </a:br>
            <a:r>
              <a:rPr lang="sr-Latn-RS" sz="1800" dirty="0"/>
              <a:t/>
            </a:r>
            <a:br>
              <a:rPr lang="sr-Latn-RS" sz="1800" dirty="0"/>
            </a:br>
            <a:r>
              <a:rPr lang="sr-Latn-RS" sz="1800" b="1" dirty="0" smtClean="0"/>
              <a:t>VOLONTERSKI SERVIS SRBIJE –</a:t>
            </a:r>
            <a:r>
              <a:rPr lang="sr-Latn-RS" sz="1800" dirty="0" smtClean="0"/>
              <a:t> osnovan 1990. godine sa ciljem razvoja i promocije volontiranja kroz: </a:t>
            </a:r>
            <a:br>
              <a:rPr lang="sr-Latn-RS" sz="1800" dirty="0" smtClean="0"/>
            </a:br>
            <a:r>
              <a:rPr lang="sr-Latn-RS" sz="1800" dirty="0" smtClean="0"/>
              <a:t>- međunarodnu </a:t>
            </a:r>
            <a:r>
              <a:rPr lang="sr-Latn-RS" sz="1800" dirty="0" smtClean="0"/>
              <a:t>razmenu volontera, </a:t>
            </a:r>
            <a:br>
              <a:rPr lang="sr-Latn-RS" sz="1800" dirty="0" smtClean="0"/>
            </a:br>
            <a:r>
              <a:rPr lang="sr-Latn-RS" sz="1800" dirty="0" smtClean="0"/>
              <a:t>- organizaciju </a:t>
            </a:r>
            <a:r>
              <a:rPr lang="sr-Latn-RS" sz="1800" dirty="0" smtClean="0"/>
              <a:t>nacionalnih i međunarodnih volonterskih kampova, </a:t>
            </a:r>
            <a:br>
              <a:rPr lang="sr-Latn-RS" sz="1800" dirty="0" smtClean="0"/>
            </a:br>
            <a:r>
              <a:rPr lang="sr-Latn-RS" sz="1800" dirty="0" smtClean="0"/>
              <a:t>- organizvanje </a:t>
            </a:r>
            <a:r>
              <a:rPr lang="sr-Latn-RS" sz="1800" dirty="0" smtClean="0"/>
              <a:t>volonterskih akcija, </a:t>
            </a:r>
            <a:br>
              <a:rPr lang="sr-Latn-RS" sz="1800" dirty="0" smtClean="0"/>
            </a:br>
            <a:r>
              <a:rPr lang="sr-Latn-RS" sz="1800" dirty="0" smtClean="0"/>
              <a:t>- podrške </a:t>
            </a:r>
            <a:r>
              <a:rPr lang="sr-Latn-RS" sz="1800" dirty="0" smtClean="0"/>
              <a:t>neformalnih omladinskih grupa, </a:t>
            </a:r>
            <a:br>
              <a:rPr lang="sr-Latn-RS" sz="1800" dirty="0" smtClean="0"/>
            </a:br>
            <a:r>
              <a:rPr lang="sr-Latn-RS" sz="1800" dirty="0" smtClean="0"/>
              <a:t>- razvoja </a:t>
            </a:r>
            <a:r>
              <a:rPr lang="sr-Latn-RS" sz="1800" dirty="0" smtClean="0"/>
              <a:t>infrastrukture neophodne za realizaciju volonterskih akcija, </a:t>
            </a:r>
            <a:br>
              <a:rPr lang="sr-Latn-RS" sz="1800" dirty="0" smtClean="0"/>
            </a:br>
            <a:r>
              <a:rPr lang="sr-Latn-RS" sz="1800" dirty="0" smtClean="0"/>
              <a:t> - podsticanje </a:t>
            </a:r>
            <a:r>
              <a:rPr lang="sr-Latn-RS" sz="1800" dirty="0" smtClean="0"/>
              <a:t>volontiranja i umrežavanje relevantnih aktera.</a:t>
            </a:r>
            <a:r>
              <a:rPr lang="ru-RU" sz="1800" dirty="0"/>
              <a:t/>
            </a:r>
            <a:br>
              <a:rPr lang="ru-RU" sz="1800" dirty="0"/>
            </a:br>
            <a:r>
              <a:rPr lang="sr-Latn-RS" sz="1800" dirty="0"/>
              <a:t/>
            </a:r>
            <a:br>
              <a:rPr lang="sr-Latn-RS" sz="1800" dirty="0"/>
            </a:br>
            <a:r>
              <a:rPr lang="sr-Latn-RS" dirty="0"/>
              <a:t/>
            </a:r>
            <a:br>
              <a:rPr lang="sr-Latn-RS" dirty="0"/>
            </a:br>
            <a:endParaRPr lang="en-US" dirty="0"/>
          </a:p>
        </p:txBody>
      </p:sp>
      <p:pic>
        <p:nvPicPr>
          <p:cNvPr id="7" name="Picture 2" descr="Волонтери на мрежи-онлајн волонтирањ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799" y="4401183"/>
            <a:ext cx="1996441" cy="199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07347"/>
      </p:ext>
    </p:extLst>
  </p:cSld>
  <p:clrMapOvr>
    <a:masterClrMapping/>
  </p:clrMapOvr>
  <mc:AlternateContent xmlns:mc="http://schemas.openxmlformats.org/markup-compatibility/2006">
    <mc:Choice xmlns:p14="http://schemas.microsoft.com/office/powerpoint/2010/main" Requires="p14">
      <p:transition spd="slow" p14:dur="2000" advTm="60703"/>
    </mc:Choice>
    <mc:Fallback>
      <p:transition spd="slow" advTm="6070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770120" y="1907739"/>
            <a:ext cx="3901440" cy="4752141"/>
          </a:xfrm>
        </p:spPr>
        <p:txBody>
          <a:bodyPr/>
          <a:lstStyle/>
          <a:p>
            <a:r>
              <a:rPr lang="sr-Latn-RS" sz="1200" dirty="0" smtClean="0"/>
              <a:t>VOLONTIRANJE </a:t>
            </a:r>
            <a:r>
              <a:rPr lang="sr-Latn-RS" sz="1200" b="1" u="sng" dirty="0" smtClean="0"/>
              <a:t>NIJE:</a:t>
            </a:r>
          </a:p>
          <a:p>
            <a:pPr marL="171450" indent="-171450">
              <a:buFont typeface="Arial" pitchFamily="34" charset="0"/>
              <a:buChar char="•"/>
            </a:pPr>
            <a:r>
              <a:rPr lang="sr-Latn-RS" sz="1200" dirty="0" smtClean="0"/>
              <a:t>VREME PROVEDENO NA STUČNOM OSPOSOBLJAVANJU I USAVRŠAVANJU  ILI PRAKTIČNOM RADU;</a:t>
            </a:r>
            <a:endParaRPr lang="en-US" sz="1200" dirty="0"/>
          </a:p>
          <a:p>
            <a:pPr marL="171450" indent="-171450">
              <a:buFont typeface="Arial" pitchFamily="34" charset="0"/>
              <a:buChar char="•"/>
            </a:pPr>
            <a:r>
              <a:rPr lang="sr-Latn-RS" sz="1200" dirty="0" smtClean="0"/>
              <a:t>RAD VAN RADNOG ODNOSA</a:t>
            </a:r>
            <a:r>
              <a:rPr lang="en-US" sz="1200" dirty="0" smtClean="0"/>
              <a:t> </a:t>
            </a:r>
            <a:r>
              <a:rPr lang="sr-Latn-RS" sz="1200" dirty="0" smtClean="0"/>
              <a:t>;</a:t>
            </a:r>
            <a:endParaRPr lang="en-US" sz="1200" dirty="0"/>
          </a:p>
          <a:p>
            <a:pPr marL="171450" indent="-171450">
              <a:buFont typeface="Arial" pitchFamily="34" charset="0"/>
              <a:buChar char="•"/>
            </a:pPr>
            <a:r>
              <a:rPr lang="sr-Latn-RS" sz="1200" dirty="0" smtClean="0"/>
              <a:t>OBAVLJANJE USLUGA/AKTIVNOSTI KOJE JE LICE DUŽNO DA PRUŽI DRUGOM LICU</a:t>
            </a:r>
            <a:r>
              <a:rPr lang="en-US" sz="1200" dirty="0" smtClean="0"/>
              <a:t>; </a:t>
            </a:r>
            <a:endParaRPr lang="en-US" sz="1200" dirty="0"/>
          </a:p>
          <a:p>
            <a:pPr marL="171450" indent="-171450">
              <a:buFont typeface="Arial" pitchFamily="34" charset="0"/>
              <a:buChar char="•"/>
            </a:pPr>
            <a:r>
              <a:rPr lang="sr-Latn-RS" sz="1200" dirty="0" smtClean="0"/>
              <a:t>IZVRŠAVANJE SUDSKIH, PREKRŠAJNIH I DRUGIH ODLUKA NADLEŽNIH ORGANA – PRINUDNI RAD</a:t>
            </a:r>
            <a:r>
              <a:rPr lang="en-US" sz="1200" dirty="0" smtClean="0"/>
              <a:t>; </a:t>
            </a:r>
            <a:endParaRPr lang="sr-Latn-RS" sz="1200" dirty="0" smtClean="0"/>
          </a:p>
          <a:p>
            <a:pPr marL="171450" indent="-171450">
              <a:buFont typeface="Arial" pitchFamily="34" charset="0"/>
              <a:buChar char="•"/>
            </a:pPr>
            <a:r>
              <a:rPr lang="sr-Latn-RS" sz="1200" dirty="0" smtClean="0"/>
              <a:t>AKTIVNOSTI UOBIČAJENE U PORODIČNIM, PRIJATELJSKIM ILI SUSEDSKIM ODNOSIMA</a:t>
            </a:r>
            <a:r>
              <a:rPr lang="en-US" sz="1200" dirty="0" smtClean="0"/>
              <a:t>; </a:t>
            </a:r>
            <a:endParaRPr lang="sr-Latn-RS" sz="1200" dirty="0" smtClean="0"/>
          </a:p>
          <a:p>
            <a:pPr marL="171450" indent="-171450">
              <a:buFont typeface="Arial" pitchFamily="34" charset="0"/>
              <a:buChar char="•"/>
            </a:pPr>
            <a:r>
              <a:rPr lang="sr-Latn-RS" sz="1200" dirty="0" smtClean="0"/>
              <a:t>OBAVLJANJE POSLOVA CRVENOG KRSTA SRBIJE  KOJI SU VEZANI ZA OSTVARIVANJE CILJEVA I ZADATAKA U SKLADU SA ZAKONOM</a:t>
            </a:r>
            <a:r>
              <a:rPr lang="en-US" sz="1200" dirty="0" smtClean="0"/>
              <a:t>;</a:t>
            </a:r>
            <a:endParaRPr lang="en-US" sz="1200" dirty="0"/>
          </a:p>
          <a:p>
            <a:pPr marL="171450" indent="-171450">
              <a:buFont typeface="Arial" pitchFamily="34" charset="0"/>
              <a:buChar char="•"/>
            </a:pPr>
            <a:r>
              <a:rPr lang="en-US" sz="1200" dirty="0"/>
              <a:t> </a:t>
            </a:r>
            <a:r>
              <a:rPr lang="sr-Latn-RS" sz="1200" dirty="0" smtClean="0"/>
              <a:t>ANGAŽOVANJE U POLITIČKIM STRANKAMA, SINDIKATIMA I DRUGIM UDRUŽENJIMA RADI OSTVARIVANJA CILJEVA I ZADATAKA TIH ORGANIZACIJA</a:t>
            </a:r>
            <a:r>
              <a:rPr lang="en-US" sz="1200" dirty="0" smtClean="0"/>
              <a:t>;</a:t>
            </a:r>
            <a:endParaRPr lang="en-US" sz="1200" dirty="0"/>
          </a:p>
          <a:p>
            <a:pPr marL="171450" indent="-171450">
              <a:buFont typeface="Arial" pitchFamily="34" charset="0"/>
              <a:buChar char="•"/>
            </a:pPr>
            <a:r>
              <a:rPr lang="en-US" sz="1200" dirty="0"/>
              <a:t> </a:t>
            </a:r>
            <a:r>
              <a:rPr lang="sr-Latn-RS" sz="1200" dirty="0" smtClean="0"/>
              <a:t>OBAVLJANJE AD HOC AKTIVNOSTI OD OPŠTEG INTERESA, ZA OPŠTE DOBRO ILI TREĆE LICE KOJI NE TRAJU DUŽE OD 10H NEDELJNO, NAJDUŽE 30 DANA NEPREKIDNO TOKOM KALENDARSKE GODINE</a:t>
            </a:r>
            <a:r>
              <a:rPr lang="en-US" sz="1200" dirty="0" smtClean="0"/>
              <a:t>.</a:t>
            </a:r>
            <a:endParaRPr lang="en-US" sz="1200" dirty="0"/>
          </a:p>
        </p:txBody>
      </p:sp>
      <p:sp>
        <p:nvSpPr>
          <p:cNvPr id="4" name="Text Placeholder 3"/>
          <p:cNvSpPr>
            <a:spLocks noGrp="1"/>
          </p:cNvSpPr>
          <p:nvPr>
            <p:ph type="body" sz="quarter" idx="11"/>
          </p:nvPr>
        </p:nvSpPr>
        <p:spPr>
          <a:xfrm>
            <a:off x="647700" y="2026920"/>
            <a:ext cx="3817620" cy="4831079"/>
          </a:xfrm>
        </p:spPr>
        <p:txBody>
          <a:bodyPr/>
          <a:lstStyle/>
          <a:p>
            <a:r>
              <a:rPr lang="sr-Latn-RS" sz="1200" b="1" i="1" dirty="0" smtClean="0"/>
              <a:t>ORGANIZATOR MOŽE BITI</a:t>
            </a:r>
            <a:r>
              <a:rPr lang="sr-Latn-RS" sz="1200" dirty="0" smtClean="0"/>
              <a:t>:</a:t>
            </a:r>
          </a:p>
          <a:p>
            <a:pPr marL="171450" indent="-171450">
              <a:buFont typeface="Arial" pitchFamily="34" charset="0"/>
              <a:buChar char="•"/>
            </a:pPr>
            <a:r>
              <a:rPr lang="sr-Latn-RS" sz="1200" dirty="0" smtClean="0"/>
              <a:t>PRAVNO LICE: NEPROFITNA ORGANIZACIJA</a:t>
            </a:r>
          </a:p>
          <a:p>
            <a:pPr marL="171450" indent="-171450">
              <a:buFont typeface="Arial" pitchFamily="34" charset="0"/>
              <a:buChar char="•"/>
            </a:pPr>
            <a:r>
              <a:rPr lang="sr-Latn-RS" sz="1200" dirty="0" smtClean="0"/>
              <a:t>DRŽAVNI ORGAN, ORGAN AUTONOMNE POKRAJINE, LOKALNE SAMOURAVE I MESNE ZAJEDNICE</a:t>
            </a:r>
          </a:p>
          <a:p>
            <a:pPr marL="171450" indent="-171450">
              <a:buFont typeface="Arial" pitchFamily="34" charset="0"/>
              <a:buChar char="•"/>
            </a:pPr>
            <a:r>
              <a:rPr lang="sr-Latn-RS" sz="1200" dirty="0" smtClean="0"/>
              <a:t>IZUZETNO, PRIVREDNO DRUŠTVO I JAVNO PREDUZEĆE</a:t>
            </a:r>
          </a:p>
          <a:p>
            <a:r>
              <a:rPr lang="sr-Latn-RS" sz="1200" b="1" i="1" dirty="0" smtClean="0"/>
              <a:t>KORISNIK VOLONTIRANJA :</a:t>
            </a:r>
          </a:p>
          <a:p>
            <a:r>
              <a:rPr lang="sr-Latn-RS" sz="1200" dirty="0" smtClean="0"/>
              <a:t>FIZIČKO ILI PRAVNO LICE , POD USLOVOM DA VOLONTERSKIM AKTIVNOSTIMA NE STIČE MATERIJALNU KORIST.</a:t>
            </a:r>
          </a:p>
          <a:p>
            <a:r>
              <a:rPr lang="sr-Latn-RS" sz="1200" b="1" dirty="0" smtClean="0"/>
              <a:t>VOLONTER:</a:t>
            </a:r>
          </a:p>
          <a:p>
            <a:pPr marL="171450" indent="-171450">
              <a:buFont typeface="Arial" pitchFamily="34" charset="0"/>
              <a:buChar char="•"/>
            </a:pPr>
            <a:r>
              <a:rPr lang="sr-Latn-RS" sz="1200" dirty="0" smtClean="0"/>
              <a:t>DOMAĆE ILI STRANO FIZIČKO LICE</a:t>
            </a:r>
          </a:p>
          <a:p>
            <a:pPr marL="171450" indent="-171450">
              <a:buFont typeface="Arial" pitchFamily="34" charset="0"/>
              <a:buChar char="•"/>
            </a:pPr>
            <a:r>
              <a:rPr lang="sr-Latn-RS" sz="1200" dirty="0" smtClean="0"/>
              <a:t>STARIJI OD 15 GODINA</a:t>
            </a:r>
          </a:p>
          <a:p>
            <a:r>
              <a:rPr lang="sr-Latn-RS" sz="1200" b="1" dirty="0" smtClean="0"/>
              <a:t>UGOVOR O VOLONTIRANJU I: </a:t>
            </a:r>
            <a:r>
              <a:rPr lang="sr-Latn-RS" sz="1200" dirty="0" smtClean="0"/>
              <a:t>POTPIRSUJE SE ZMEĐU ORGANIZATORA VOLONTIRANJA I VOLONTERA! </a:t>
            </a:r>
          </a:p>
        </p:txBody>
      </p:sp>
      <p:sp>
        <p:nvSpPr>
          <p:cNvPr id="5" name="Title 4"/>
          <p:cNvSpPr>
            <a:spLocks noGrp="1"/>
          </p:cNvSpPr>
          <p:nvPr>
            <p:ph type="title"/>
          </p:nvPr>
        </p:nvSpPr>
        <p:spPr>
          <a:xfrm>
            <a:off x="579120" y="237399"/>
            <a:ext cx="8510814" cy="830997"/>
          </a:xfrm>
        </p:spPr>
        <p:txBody>
          <a:bodyPr/>
          <a:lstStyle/>
          <a:p>
            <a:r>
              <a:rPr lang="sr-Latn-RS" sz="2000" b="1" dirty="0" smtClean="0"/>
              <a:t>ZAKON O VOLONTIRANJU U REPUBLICI SRBIJI</a:t>
            </a:r>
            <a:br>
              <a:rPr lang="sr-Latn-RS" sz="2000" b="1" dirty="0" smtClean="0"/>
            </a:br>
            <a:r>
              <a:rPr lang="sr-Latn-RS" sz="2000" b="1" dirty="0" smtClean="0"/>
              <a:t>Službeni glasnik, br. 36/2010</a:t>
            </a:r>
            <a:endParaRPr lang="en-US" sz="2000" b="1" dirty="0"/>
          </a:p>
        </p:txBody>
      </p:sp>
      <p:sp>
        <p:nvSpPr>
          <p:cNvPr id="8" name="Rectangle 7"/>
          <p:cNvSpPr/>
          <p:nvPr/>
        </p:nvSpPr>
        <p:spPr>
          <a:xfrm>
            <a:off x="579120" y="984409"/>
            <a:ext cx="7269480" cy="923330"/>
          </a:xfrm>
          <a:prstGeom prst="rect">
            <a:avLst/>
          </a:prstGeom>
        </p:spPr>
        <p:txBody>
          <a:bodyPr wrap="square">
            <a:spAutoFit/>
          </a:bodyPr>
          <a:lstStyle/>
          <a:p>
            <a:r>
              <a:rPr lang="sr-Latn-RS" dirty="0" smtClean="0"/>
              <a:t>VOLONTIRANJE JE </a:t>
            </a:r>
            <a:r>
              <a:rPr lang="sr-Latn-RS" b="1" i="1" dirty="0" smtClean="0"/>
              <a:t>„</a:t>
            </a:r>
            <a:r>
              <a:rPr lang="en-US" b="1" i="1" u="sng" dirty="0" err="1" smtClean="0">
                <a:solidFill>
                  <a:srgbClr val="FF0000"/>
                </a:solidFill>
              </a:rPr>
              <a:t>organizovano</a:t>
            </a:r>
            <a:r>
              <a:rPr lang="en-US" b="1" i="1" u="sng" dirty="0">
                <a:solidFill>
                  <a:srgbClr val="FF0000"/>
                </a:solidFill>
              </a:rPr>
              <a:t>, </a:t>
            </a:r>
            <a:r>
              <a:rPr lang="en-US" b="1" i="1" u="sng" dirty="0" err="1">
                <a:solidFill>
                  <a:srgbClr val="FF0000"/>
                </a:solidFill>
              </a:rPr>
              <a:t>dobrovoljno</a:t>
            </a:r>
            <a:r>
              <a:rPr lang="en-US" b="1" i="1" dirty="0"/>
              <a:t> </a:t>
            </a:r>
            <a:r>
              <a:rPr lang="en-US" b="1" i="1" dirty="0" err="1"/>
              <a:t>pružanje</a:t>
            </a:r>
            <a:r>
              <a:rPr lang="en-US" b="1" i="1" dirty="0"/>
              <a:t> </a:t>
            </a:r>
            <a:r>
              <a:rPr lang="en-US" b="1" i="1" dirty="0" err="1"/>
              <a:t>usluga</a:t>
            </a:r>
            <a:r>
              <a:rPr lang="en-US" b="1" i="1" dirty="0"/>
              <a:t> </a:t>
            </a:r>
            <a:r>
              <a:rPr lang="en-US" b="1" i="1" dirty="0" err="1"/>
              <a:t>ili</a:t>
            </a:r>
            <a:r>
              <a:rPr lang="en-US" b="1" i="1" dirty="0"/>
              <a:t> </a:t>
            </a:r>
            <a:r>
              <a:rPr lang="en-US" b="1" i="1" u="sng" dirty="0" err="1">
                <a:solidFill>
                  <a:srgbClr val="FF0000"/>
                </a:solidFill>
              </a:rPr>
              <a:t>obavljanje</a:t>
            </a:r>
            <a:r>
              <a:rPr lang="en-US" b="1" i="1" u="sng" dirty="0">
                <a:solidFill>
                  <a:srgbClr val="FF0000"/>
                </a:solidFill>
              </a:rPr>
              <a:t> </a:t>
            </a:r>
            <a:r>
              <a:rPr lang="en-US" b="1" i="1" u="sng" dirty="0" err="1">
                <a:solidFill>
                  <a:srgbClr val="FF0000"/>
                </a:solidFill>
              </a:rPr>
              <a:t>aktivnosti</a:t>
            </a:r>
            <a:r>
              <a:rPr lang="en-US" b="1" i="1" u="sng" dirty="0">
                <a:solidFill>
                  <a:srgbClr val="FF0000"/>
                </a:solidFill>
              </a:rPr>
              <a:t> </a:t>
            </a:r>
            <a:r>
              <a:rPr lang="en-US" b="1" i="1" dirty="0"/>
              <a:t>od </a:t>
            </a:r>
            <a:r>
              <a:rPr lang="en-US" b="1" i="1" u="sng" dirty="0" err="1">
                <a:solidFill>
                  <a:srgbClr val="FF0000"/>
                </a:solidFill>
              </a:rPr>
              <a:t>opšteg</a:t>
            </a:r>
            <a:r>
              <a:rPr lang="en-US" b="1" i="1" u="sng" dirty="0">
                <a:solidFill>
                  <a:srgbClr val="FF0000"/>
                </a:solidFill>
              </a:rPr>
              <a:t> </a:t>
            </a:r>
            <a:r>
              <a:rPr lang="en-US" b="1" i="1" u="sng" dirty="0" err="1">
                <a:solidFill>
                  <a:srgbClr val="FF0000"/>
                </a:solidFill>
              </a:rPr>
              <a:t>interesa</a:t>
            </a:r>
            <a:r>
              <a:rPr lang="en-US" b="1" i="1" u="sng" dirty="0">
                <a:solidFill>
                  <a:srgbClr val="FF0000"/>
                </a:solidFill>
              </a:rPr>
              <a:t> </a:t>
            </a:r>
            <a:r>
              <a:rPr lang="en-US" b="1" i="1" dirty="0" err="1"/>
              <a:t>za</a:t>
            </a:r>
            <a:r>
              <a:rPr lang="en-US" b="1" i="1" dirty="0"/>
              <a:t> </a:t>
            </a:r>
            <a:r>
              <a:rPr lang="en-US" b="1" i="1" dirty="0" err="1"/>
              <a:t>opšte</a:t>
            </a:r>
            <a:r>
              <a:rPr lang="en-US" b="1" i="1" dirty="0"/>
              <a:t> </a:t>
            </a:r>
            <a:r>
              <a:rPr lang="en-US" b="1" i="1" dirty="0" err="1"/>
              <a:t>dobro</a:t>
            </a:r>
            <a:r>
              <a:rPr lang="en-US" b="1" i="1" dirty="0"/>
              <a:t> </a:t>
            </a:r>
            <a:r>
              <a:rPr lang="en-US" b="1" i="1" dirty="0" err="1"/>
              <a:t>ili</a:t>
            </a:r>
            <a:r>
              <a:rPr lang="en-US" b="1" i="1" dirty="0"/>
              <a:t> </a:t>
            </a:r>
            <a:r>
              <a:rPr lang="en-US" b="1" i="1" dirty="0" err="1"/>
              <a:t>za</a:t>
            </a:r>
            <a:r>
              <a:rPr lang="en-US" b="1" i="1" dirty="0"/>
              <a:t> </a:t>
            </a:r>
            <a:r>
              <a:rPr lang="en-US" b="1" i="1" dirty="0" err="1"/>
              <a:t>dobro</a:t>
            </a:r>
            <a:r>
              <a:rPr lang="en-US" b="1" i="1" dirty="0"/>
              <a:t> </a:t>
            </a:r>
            <a:r>
              <a:rPr lang="en-US" b="1" i="1" dirty="0" err="1"/>
              <a:t>drugog</a:t>
            </a:r>
            <a:r>
              <a:rPr lang="en-US" b="1" i="1" dirty="0"/>
              <a:t> </a:t>
            </a:r>
            <a:r>
              <a:rPr lang="en-US" b="1" i="1" dirty="0" err="1"/>
              <a:t>lica</a:t>
            </a:r>
            <a:r>
              <a:rPr lang="en-US" b="1" i="1" dirty="0"/>
              <a:t> </a:t>
            </a:r>
            <a:r>
              <a:rPr lang="en-US" b="1" i="1" u="sng" dirty="0" err="1">
                <a:solidFill>
                  <a:srgbClr val="FF0000"/>
                </a:solidFill>
              </a:rPr>
              <a:t>bez</a:t>
            </a:r>
            <a:r>
              <a:rPr lang="en-US" b="1" i="1" u="sng" dirty="0">
                <a:solidFill>
                  <a:srgbClr val="FF0000"/>
                </a:solidFill>
              </a:rPr>
              <a:t> </a:t>
            </a:r>
            <a:r>
              <a:rPr lang="en-US" b="1" i="1" u="sng" dirty="0" err="1">
                <a:solidFill>
                  <a:srgbClr val="FF0000"/>
                </a:solidFill>
              </a:rPr>
              <a:t>novčane</a:t>
            </a:r>
            <a:r>
              <a:rPr lang="en-US" b="1" i="1" u="sng" dirty="0">
                <a:solidFill>
                  <a:srgbClr val="FF0000"/>
                </a:solidFill>
              </a:rPr>
              <a:t> </a:t>
            </a:r>
            <a:r>
              <a:rPr lang="en-US" b="1" i="1" u="sng" dirty="0" err="1">
                <a:solidFill>
                  <a:srgbClr val="FF0000"/>
                </a:solidFill>
              </a:rPr>
              <a:t>naknade</a:t>
            </a:r>
            <a:r>
              <a:rPr lang="en-US" b="1" i="1" u="sng" dirty="0">
                <a:solidFill>
                  <a:srgbClr val="FF0000"/>
                </a:solidFill>
              </a:rPr>
              <a:t> </a:t>
            </a:r>
            <a:r>
              <a:rPr lang="en-US" b="1" i="1" dirty="0" err="1"/>
              <a:t>ili</a:t>
            </a:r>
            <a:r>
              <a:rPr lang="en-US" b="1" i="1" dirty="0"/>
              <a:t> </a:t>
            </a:r>
            <a:r>
              <a:rPr lang="en-US" b="1" i="1" dirty="0" err="1"/>
              <a:t>potraživanja</a:t>
            </a:r>
            <a:r>
              <a:rPr lang="en-US" b="1" i="1" dirty="0"/>
              <a:t> </a:t>
            </a:r>
            <a:r>
              <a:rPr lang="en-US" b="1" i="1" dirty="0" err="1"/>
              <a:t>druge</a:t>
            </a:r>
            <a:r>
              <a:rPr lang="en-US" b="1" i="1" dirty="0"/>
              <a:t> </a:t>
            </a:r>
            <a:r>
              <a:rPr lang="en-US" b="1" i="1" dirty="0" err="1"/>
              <a:t>imovinske</a:t>
            </a:r>
            <a:r>
              <a:rPr lang="en-US" b="1" i="1" dirty="0"/>
              <a:t> </a:t>
            </a:r>
            <a:r>
              <a:rPr lang="en-US" b="1" i="1" dirty="0" err="1"/>
              <a:t>koristi</a:t>
            </a:r>
            <a:r>
              <a:rPr lang="en-US" b="1" i="1" dirty="0"/>
              <a:t>” </a:t>
            </a:r>
            <a:r>
              <a:rPr lang="en-US" b="1" i="1" dirty="0" smtClean="0"/>
              <a:t>(</a:t>
            </a:r>
            <a:r>
              <a:rPr lang="sr-Latn-RS" b="1" i="1" dirty="0" err="1"/>
              <a:t>Č</a:t>
            </a:r>
            <a:r>
              <a:rPr lang="en-US" b="1" i="1" dirty="0" err="1" smtClean="0"/>
              <a:t>lan</a:t>
            </a:r>
            <a:r>
              <a:rPr lang="en-US" b="1" i="1" dirty="0" smtClean="0"/>
              <a:t> </a:t>
            </a:r>
            <a:r>
              <a:rPr lang="en-US" b="1" i="1" dirty="0"/>
              <a:t>2).  </a:t>
            </a:r>
          </a:p>
        </p:txBody>
      </p:sp>
      <p:pic>
        <p:nvPicPr>
          <p:cNvPr id="11" name="Picture Placeholder 10"/>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981" r="23981"/>
          <a:stretch>
            <a:fillRect/>
          </a:stretch>
        </p:blipFill>
        <p:spPr>
          <a:xfrm>
            <a:off x="8915400" y="0"/>
            <a:ext cx="3276600" cy="68580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6769900"/>
      </p:ext>
    </p:extLst>
  </p:cSld>
  <p:clrMapOvr>
    <a:masterClrMapping/>
  </p:clrMapOvr>
  <mc:AlternateContent xmlns:mc="http://schemas.openxmlformats.org/markup-compatibility/2006">
    <mc:Choice xmlns:p14="http://schemas.microsoft.com/office/powerpoint/2010/main" Requires="p14">
      <p:transition spd="slow" p14:dur="2000" advTm="46851"/>
    </mc:Choice>
    <mc:Fallback>
      <p:transition spd="slow" advTm="4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626" y="542199"/>
            <a:ext cx="10815864" cy="2261961"/>
          </a:xfrm>
        </p:spPr>
        <p:txBody>
          <a:bodyPr/>
          <a:lstStyle/>
          <a:p>
            <a:r>
              <a:rPr lang="en-US" sz="2000" b="1" dirty="0" smtClean="0"/>
              <a:t>NACIONALNA </a:t>
            </a:r>
            <a:r>
              <a:rPr lang="en-US" sz="2000" b="1" dirty="0"/>
              <a:t>STRATEGIJA ZA MLADE ZA PERIOD </a:t>
            </a:r>
            <a:r>
              <a:rPr lang="sr-Latn-RS" sz="2000" b="1" dirty="0"/>
              <a:t> (2015-2025)</a:t>
            </a:r>
            <a:r>
              <a:rPr lang="en-US" sz="2000" b="1" dirty="0"/>
              <a:t> </a:t>
            </a:r>
            <a:r>
              <a:rPr lang="en-US" sz="2000" dirty="0"/>
              <a:t>(„</a:t>
            </a:r>
            <a:r>
              <a:rPr lang="en-US" sz="2000" dirty="0" err="1"/>
              <a:t>Službeni</a:t>
            </a:r>
            <a:r>
              <a:rPr lang="en-US" sz="2000" dirty="0"/>
              <a:t> </a:t>
            </a:r>
            <a:r>
              <a:rPr lang="en-US" sz="2000" dirty="0" err="1"/>
              <a:t>glasnik</a:t>
            </a:r>
            <a:r>
              <a:rPr lang="en-US" sz="2000" dirty="0"/>
              <a:t> RS“, </a:t>
            </a:r>
            <a:r>
              <a:rPr lang="en-US" sz="2000" dirty="0" err="1"/>
              <a:t>broj</a:t>
            </a:r>
            <a:r>
              <a:rPr lang="en-US" sz="2000" dirty="0"/>
              <a:t> 22 od 27. </a:t>
            </a:r>
            <a:r>
              <a:rPr lang="en-US" sz="2000" dirty="0" err="1"/>
              <a:t>februara</a:t>
            </a:r>
            <a:r>
              <a:rPr lang="en-US" sz="2000" dirty="0"/>
              <a:t> 2015. </a:t>
            </a:r>
            <a:r>
              <a:rPr lang="en-US" sz="2000" dirty="0" err="1"/>
              <a:t>godine</a:t>
            </a:r>
            <a:r>
              <a:rPr lang="en-US" sz="2000" dirty="0"/>
              <a:t>)</a:t>
            </a:r>
            <a:r>
              <a:rPr lang="sr-Latn-RS" sz="2000" dirty="0"/>
              <a:t> </a:t>
            </a:r>
            <a:r>
              <a:rPr lang="sr-Latn-RS" sz="2000" i="1" dirty="0"/>
              <a:t>ističe značaj volonterizma među mladima kroz </a:t>
            </a:r>
            <a:r>
              <a:rPr lang="en-US" sz="2000" i="1" dirty="0" err="1"/>
              <a:t>strateški</a:t>
            </a:r>
            <a:r>
              <a:rPr lang="en-US" sz="2000" i="1" dirty="0"/>
              <a:t> </a:t>
            </a:r>
            <a:r>
              <a:rPr lang="en-US" sz="2000" i="1" dirty="0" err="1"/>
              <a:t>cilj</a:t>
            </a:r>
            <a:r>
              <a:rPr lang="en-US" sz="2000" i="1" dirty="0"/>
              <a:t> </a:t>
            </a:r>
            <a:r>
              <a:rPr lang="en-US" sz="2000" b="1" i="1" dirty="0"/>
              <a:t>„</a:t>
            </a:r>
            <a:r>
              <a:rPr lang="en-US" sz="2000" b="1" i="1" dirty="0" err="1"/>
              <a:t>Aktivizam</a:t>
            </a:r>
            <a:r>
              <a:rPr lang="en-US" sz="2000" b="1" i="1" dirty="0"/>
              <a:t> </a:t>
            </a:r>
            <a:r>
              <a:rPr lang="en-US" sz="2000" b="1" i="1" dirty="0" err="1"/>
              <a:t>i</a:t>
            </a:r>
            <a:r>
              <a:rPr lang="en-US" sz="2000" b="1" i="1" dirty="0"/>
              <a:t> </a:t>
            </a:r>
            <a:r>
              <a:rPr lang="en-US" sz="2000" b="1" i="1" dirty="0" err="1"/>
              <a:t>aktivno</a:t>
            </a:r>
            <a:r>
              <a:rPr lang="en-US" sz="2000" b="1" i="1" dirty="0"/>
              <a:t> </a:t>
            </a:r>
            <a:r>
              <a:rPr lang="en-US" sz="2000" b="1" i="1" dirty="0" err="1"/>
              <a:t>učešće</a:t>
            </a:r>
            <a:r>
              <a:rPr lang="en-US" sz="2000" b="1" i="1" dirty="0"/>
              <a:t> </a:t>
            </a:r>
            <a:r>
              <a:rPr lang="en-US" sz="2000" b="1" i="1" dirty="0" err="1"/>
              <a:t>mladih</a:t>
            </a:r>
            <a:r>
              <a:rPr lang="en-US" sz="2000" b="1" i="1" dirty="0"/>
              <a:t>“</a:t>
            </a:r>
            <a:r>
              <a:rPr lang="sr-Latn-RS" sz="2000" b="1" i="1" dirty="0"/>
              <a:t> </a:t>
            </a:r>
            <a:r>
              <a:rPr lang="en-US" sz="2000" i="1" dirty="0" err="1"/>
              <a:t>koji</a:t>
            </a:r>
            <a:r>
              <a:rPr lang="sr-Latn-RS" sz="2000" i="1" dirty="0"/>
              <a:t>m se</a:t>
            </a:r>
            <a:r>
              <a:rPr lang="en-US" sz="2000" i="1" dirty="0"/>
              <a:t> </a:t>
            </a:r>
            <a:r>
              <a:rPr lang="en-US" sz="2000" i="1" dirty="0" err="1"/>
              <a:t>stimuliše</a:t>
            </a:r>
            <a:r>
              <a:rPr lang="en-US" sz="2000" i="1" dirty="0"/>
              <a:t> </a:t>
            </a:r>
            <a:r>
              <a:rPr lang="en-US" sz="2000" i="1" dirty="0" err="1" smtClean="0"/>
              <a:t>učešće</a:t>
            </a:r>
            <a:r>
              <a:rPr lang="sr-Latn-RS" sz="2000" i="1" dirty="0" smtClean="0"/>
              <a:t> </a:t>
            </a:r>
            <a:r>
              <a:rPr lang="en-US" sz="2000" i="1" dirty="0" err="1" smtClean="0"/>
              <a:t>mladih</a:t>
            </a:r>
            <a:r>
              <a:rPr lang="en-US" sz="2000" i="1" dirty="0" smtClean="0"/>
              <a:t> </a:t>
            </a:r>
            <a:r>
              <a:rPr lang="en-US" sz="2000" i="1" dirty="0" err="1"/>
              <a:t>uz</a:t>
            </a:r>
            <a:r>
              <a:rPr lang="en-US" sz="2000" i="1" dirty="0"/>
              <a:t> </a:t>
            </a:r>
            <a:r>
              <a:rPr lang="en-US" sz="2000" i="1" dirty="0" err="1"/>
              <a:t>kreiranje</a:t>
            </a:r>
            <a:r>
              <a:rPr lang="en-US" sz="2000" i="1" dirty="0"/>
              <a:t> </a:t>
            </a:r>
            <a:r>
              <a:rPr lang="en-US" sz="2000" i="1" dirty="0" err="1"/>
              <a:t>različitih</a:t>
            </a:r>
            <a:r>
              <a:rPr lang="en-US" sz="2000" i="1" dirty="0"/>
              <a:t>, </a:t>
            </a:r>
            <a:r>
              <a:rPr lang="en-US" sz="2000" i="1" dirty="0" err="1"/>
              <a:t>efikasnih</a:t>
            </a:r>
            <a:r>
              <a:rPr lang="en-US" sz="2000" i="1" dirty="0"/>
              <a:t> </a:t>
            </a:r>
            <a:r>
              <a:rPr lang="en-US" sz="2000" i="1" dirty="0" err="1"/>
              <a:t>mehanizama</a:t>
            </a:r>
            <a:r>
              <a:rPr lang="en-US" sz="2000" i="1" dirty="0"/>
              <a:t> </a:t>
            </a:r>
            <a:r>
              <a:rPr lang="en-US" sz="2000" i="1" dirty="0" err="1"/>
              <a:t>koji</a:t>
            </a:r>
            <a:r>
              <a:rPr lang="en-US" sz="2000" i="1" dirty="0"/>
              <a:t> </a:t>
            </a:r>
            <a:r>
              <a:rPr lang="en-US" sz="2000" i="1" dirty="0" err="1"/>
              <a:t>će</a:t>
            </a:r>
            <a:r>
              <a:rPr lang="en-US" sz="2000" i="1" dirty="0"/>
              <a:t> </a:t>
            </a:r>
            <a:r>
              <a:rPr lang="en-US" sz="2000" i="1" dirty="0" err="1"/>
              <a:t>omogućiti</a:t>
            </a:r>
            <a:r>
              <a:rPr lang="en-US" sz="2000" i="1" dirty="0"/>
              <a:t> </a:t>
            </a:r>
            <a:r>
              <a:rPr lang="en-US" sz="2000" i="1" dirty="0" err="1"/>
              <a:t>njihovo</a:t>
            </a:r>
            <a:r>
              <a:rPr lang="en-US" sz="2000" i="1" dirty="0"/>
              <a:t> </a:t>
            </a:r>
            <a:r>
              <a:rPr lang="en-US" sz="2000" i="1" dirty="0" err="1"/>
              <a:t>aktivno</a:t>
            </a:r>
            <a:r>
              <a:rPr lang="en-US" sz="2000" i="1" dirty="0"/>
              <a:t> </a:t>
            </a:r>
            <a:r>
              <a:rPr lang="en-US" sz="2000" i="1" dirty="0" err="1"/>
              <a:t>učešće</a:t>
            </a:r>
            <a:r>
              <a:rPr lang="en-US" sz="2000" i="1" dirty="0"/>
              <a:t> u </a:t>
            </a:r>
            <a:r>
              <a:rPr lang="en-US" sz="2000" i="1" dirty="0" err="1"/>
              <a:t>javnim</a:t>
            </a:r>
            <a:r>
              <a:rPr lang="en-US" sz="2000" i="1" dirty="0"/>
              <a:t> </a:t>
            </a:r>
            <a:r>
              <a:rPr lang="en-US" sz="2000" i="1" dirty="0" err="1"/>
              <a:t>politikama</a:t>
            </a:r>
            <a:r>
              <a:rPr lang="en-US" sz="2000" i="1" dirty="0"/>
              <a:t>. </a:t>
            </a:r>
            <a:r>
              <a:rPr lang="sr-Latn-RS" dirty="0"/>
              <a:t/>
            </a:r>
            <a:br>
              <a:rPr lang="sr-Latn-RS" dirty="0"/>
            </a:br>
            <a:r>
              <a:rPr lang="sr-Latn-RS" dirty="0" smtClean="0"/>
              <a:t/>
            </a:r>
            <a:br>
              <a:rPr lang="sr-Latn-RS" dirty="0" smtClean="0"/>
            </a:br>
            <a:r>
              <a:rPr lang="sr-Latn-RS" sz="2000" i="1" dirty="0" smtClean="0"/>
              <a:t>SMANJUJE SE BROJ MLADIH KOJI SE UKLJUČUJE U VOLONTERSKE AKTIVNOSTI:</a:t>
            </a:r>
            <a:br>
              <a:rPr lang="sr-Latn-RS" sz="2000" i="1" dirty="0" smtClean="0"/>
            </a:br>
            <a:r>
              <a:rPr lang="sr-Latn-RS" sz="2000" b="1" dirty="0" smtClean="0"/>
              <a:t>U Srbiji (2017): 22.5</a:t>
            </a:r>
            <a:r>
              <a:rPr lang="sr-Latn-RS" sz="2000" b="1" dirty="0"/>
              <a:t>%</a:t>
            </a:r>
            <a:r>
              <a:rPr lang="sr-Latn-RS" sz="2000" b="1" dirty="0" smtClean="0"/>
              <a:t>				U inostranstvu (2017): </a:t>
            </a:r>
            <a:r>
              <a:rPr lang="sr-Latn-RS" sz="2000" b="1" dirty="0"/>
              <a:t>7</a:t>
            </a:r>
            <a:r>
              <a:rPr lang="sr-Latn-RS" sz="2000" b="1" dirty="0" smtClean="0"/>
              <a:t>%</a:t>
            </a:r>
            <a:r>
              <a:rPr lang="sr-Latn-RS" sz="1800" dirty="0" smtClean="0"/>
              <a:t/>
            </a:r>
            <a:br>
              <a:rPr lang="sr-Latn-RS" sz="1800" dirty="0" smtClean="0"/>
            </a:br>
            <a:r>
              <a:rPr lang="en-US" dirty="0"/>
              <a:t/>
            </a:r>
            <a:br>
              <a:rPr lang="en-US"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345732731"/>
              </p:ext>
            </p:extLst>
          </p:nvPr>
        </p:nvGraphicFramePr>
        <p:xfrm>
          <a:off x="777240" y="2849880"/>
          <a:ext cx="10850880" cy="2484120"/>
        </p:xfrm>
        <a:graphic>
          <a:graphicData uri="http://schemas.openxmlformats.org/drawingml/2006/table">
            <a:tbl>
              <a:tblPr firstRow="1" bandRow="1">
                <a:tableStyleId>{E8B1032C-EA38-4F05-BA0D-38AFFFC7BED3}</a:tableStyleId>
              </a:tblPr>
              <a:tblGrid>
                <a:gridCol w="5425440"/>
                <a:gridCol w="5425440"/>
              </a:tblGrid>
              <a:tr h="2484120">
                <a:tc>
                  <a:txBody>
                    <a:bodyPr/>
                    <a:lstStyle/>
                    <a:p>
                      <a:r>
                        <a:rPr lang="sr-Latn-RS" sz="1800" b="1" dirty="0" smtClean="0"/>
                        <a:t>ORGANIZACIJE U KOJIMA SU UKLJUČENI VOLONTERI:</a:t>
                      </a:r>
                      <a:br>
                        <a:rPr lang="sr-Latn-RS" sz="1800" b="1" dirty="0" smtClean="0"/>
                      </a:br>
                      <a:r>
                        <a:rPr lang="sr-Latn-RS" sz="1800" b="0" dirty="0" smtClean="0"/>
                        <a:t>HUMANITARNE ORGANIZACIJE: 26.9%</a:t>
                      </a:r>
                      <a:br>
                        <a:rPr lang="sr-Latn-RS" sz="1800" b="0" dirty="0" smtClean="0"/>
                      </a:br>
                      <a:r>
                        <a:rPr lang="sr-Latn-RS" sz="1800" b="0" dirty="0" smtClean="0"/>
                        <a:t>UDRUŽENJA GRAĐANA: 24.9%</a:t>
                      </a:r>
                      <a:br>
                        <a:rPr lang="sr-Latn-RS" sz="1800" b="0" dirty="0" smtClean="0"/>
                      </a:br>
                      <a:r>
                        <a:rPr lang="sr-Latn-RS" sz="1800" b="0" dirty="0" smtClean="0"/>
                        <a:t>KULTURNE ORGANIZACIJE: 18.5%</a:t>
                      </a:r>
                      <a:br>
                        <a:rPr lang="sr-Latn-RS" sz="1800" b="0" dirty="0" smtClean="0"/>
                      </a:br>
                      <a:r>
                        <a:rPr lang="sr-Latn-RS" sz="1800" b="0" dirty="0" smtClean="0"/>
                        <a:t>SPORTSKE ORGANIZACIJE: 12.7%</a:t>
                      </a:r>
                      <a:br>
                        <a:rPr lang="sr-Latn-RS" sz="1800" b="0" dirty="0" smtClean="0"/>
                      </a:br>
                      <a:r>
                        <a:rPr lang="sr-Latn-RS" sz="1800" b="0" dirty="0" smtClean="0"/>
                        <a:t>KANCELARIJE ZA MLADE: 11.8%</a:t>
                      </a:r>
                      <a:br>
                        <a:rPr lang="sr-Latn-RS" sz="1800" b="0" dirty="0" smtClean="0"/>
                      </a:br>
                      <a:r>
                        <a:rPr lang="sr-Latn-RS" sz="1800" b="0" dirty="0" smtClean="0"/>
                        <a:t>MEĐUNARODNI VOLONTERSKI KAMPOVI: 0.9%. </a:t>
                      </a:r>
                      <a:endParaRPr lang="en-US" b="0" dirty="0"/>
                    </a:p>
                  </a:txBody>
                  <a:tcPr/>
                </a:tc>
                <a:tc>
                  <a:txBody>
                    <a:bodyPr/>
                    <a:lstStyle/>
                    <a:p>
                      <a:r>
                        <a:rPr lang="sr-Latn-RS" sz="1800" b="1" dirty="0" smtClean="0"/>
                        <a:t>STAVOVI OMLADINE:</a:t>
                      </a:r>
                      <a:r>
                        <a:rPr lang="sr-Latn-RS" sz="1800" dirty="0" smtClean="0"/>
                        <a:t/>
                      </a:r>
                      <a:br>
                        <a:rPr lang="sr-Latn-RS" sz="1800" dirty="0" smtClean="0"/>
                      </a:br>
                      <a:r>
                        <a:rPr lang="sr-Latn-RS" sz="1800" b="1" dirty="0" smtClean="0"/>
                        <a:t>VOLONTIRANJE KORISNO UOPŠTE: </a:t>
                      </a:r>
                      <a:r>
                        <a:rPr lang="en-US" sz="1800" b="1" dirty="0" smtClean="0"/>
                        <a:t>30,7%, </a:t>
                      </a:r>
                      <a:r>
                        <a:rPr lang="sr-Latn-RS" sz="1800" b="0" dirty="0" smtClean="0"/>
                        <a:t/>
                      </a:r>
                      <a:br>
                        <a:rPr lang="sr-Latn-RS" sz="1800" b="0" dirty="0" smtClean="0"/>
                      </a:br>
                      <a:r>
                        <a:rPr lang="sr-Latn-RS" sz="1800" b="0" dirty="0" smtClean="0"/>
                        <a:t>ŽELJA DA SE UKLJUČE U DRUŠTVENE AKTIVNOSTI KROZ VOLONTIRANJE:</a:t>
                      </a:r>
                      <a:r>
                        <a:rPr lang="en-US" sz="1800" b="0" dirty="0" smtClean="0"/>
                        <a:t> 32,3%</a:t>
                      </a:r>
                      <a:r>
                        <a:rPr lang="sr-Latn-RS" sz="1800" b="0" dirty="0" smtClean="0"/>
                        <a:t/>
                      </a:r>
                      <a:br>
                        <a:rPr lang="sr-Latn-RS" sz="1800" b="0" dirty="0" smtClean="0"/>
                      </a:br>
                      <a:r>
                        <a:rPr lang="sr-Latn-RS" sz="1800" b="1" dirty="0" smtClean="0"/>
                        <a:t>VOLONTIRANJE KORISNO ZA DOBIJANJE POSLA:</a:t>
                      </a:r>
                      <a:r>
                        <a:rPr lang="en-US" sz="1800" b="1" dirty="0" smtClean="0"/>
                        <a:t> 34,6%. </a:t>
                      </a:r>
                      <a:r>
                        <a:rPr lang="sr-Latn-RS" sz="1800" b="0" dirty="0" smtClean="0"/>
                        <a:t/>
                      </a:r>
                      <a:br>
                        <a:rPr lang="sr-Latn-RS" sz="1800" b="0" dirty="0" smtClean="0"/>
                      </a:br>
                      <a:r>
                        <a:rPr lang="sr-Latn-RS" sz="1800" b="0" dirty="0" smtClean="0"/>
                        <a:t>VOLONTIRANJE UTIČE NA PROMENE UDRUŠTVU: </a:t>
                      </a:r>
                      <a:r>
                        <a:rPr lang="en-US" sz="1800" b="0" dirty="0" smtClean="0"/>
                        <a:t>31%</a:t>
                      </a:r>
                      <a:r>
                        <a:rPr lang="sr-Latn-RS" sz="1800" b="0" dirty="0" smtClean="0"/>
                        <a:t/>
                      </a:r>
                      <a:br>
                        <a:rPr lang="sr-Latn-RS" sz="1800" b="0" dirty="0" smtClean="0"/>
                      </a:br>
                      <a:r>
                        <a:rPr lang="sr-Latn-RS" sz="1800" b="0" dirty="0" smtClean="0"/>
                        <a:t>VOLONTIRANJE JE ZABAVNO:</a:t>
                      </a:r>
                      <a:r>
                        <a:rPr lang="en-US" sz="1800" b="0" dirty="0" smtClean="0"/>
                        <a:t>28,9%</a:t>
                      </a:r>
                      <a:endParaRPr lang="en-US" b="0" dirty="0"/>
                    </a:p>
                  </a:txBody>
                  <a:tcPr/>
                </a:tc>
              </a:tr>
            </a:tbl>
          </a:graphicData>
        </a:graphic>
      </p:graphicFrame>
      <p:sp>
        <p:nvSpPr>
          <p:cNvPr id="4" name="Rectangle 3"/>
          <p:cNvSpPr/>
          <p:nvPr/>
        </p:nvSpPr>
        <p:spPr>
          <a:xfrm>
            <a:off x="5516880" y="5299055"/>
            <a:ext cx="6096000" cy="923330"/>
          </a:xfrm>
          <a:prstGeom prst="rect">
            <a:avLst/>
          </a:prstGeom>
        </p:spPr>
        <p:txBody>
          <a:bodyPr>
            <a:spAutoFit/>
          </a:bodyPr>
          <a:lstStyle/>
          <a:p>
            <a:r>
              <a:rPr lang="sr-Latn-RS" b="1" i="1" dirty="0" smtClean="0"/>
              <a:t>REZULTATI EX POST ANALIZE EFEKATA ZAKONA O VOLONTIRANJU</a:t>
            </a:r>
          </a:p>
          <a:p>
            <a:r>
              <a:rPr lang="sr-Latn-RS" dirty="0" smtClean="0"/>
              <a:t>MINISTARSTVO ZA RAD, ZAPOŠLJAVANJE, BORAČKA I SOCIJALNA PITANJA REPUBLIKE SRBIJE, 2020.</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0216441"/>
      </p:ext>
    </p:extLst>
  </p:cSld>
  <p:clrMapOvr>
    <a:masterClrMapping/>
  </p:clrMapOvr>
  <mc:AlternateContent xmlns:mc="http://schemas.openxmlformats.org/markup-compatibility/2006">
    <mc:Choice xmlns:p14="http://schemas.microsoft.com/office/powerpoint/2010/main" Requires="p14">
      <p:transition spd="slow" p14:dur="2000" advTm="61697"/>
    </mc:Choice>
    <mc:Fallback>
      <p:transition spd="slow" advTm="6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xmlns="" id="{AEEE5BA3-06F1-4026-A0BB-B08891F46E8E}"/>
              </a:ext>
            </a:extLst>
          </p:cNvPr>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xmlns="" id="{E7969C14-1078-4610-9BC5-74119C9B87BE}"/>
              </a:ext>
              <a:ext uri="{C183D7F6-B498-43B3-948B-1728B52AA6E4}">
                <adec:decorative xmlns:adec="http://schemas.microsoft.com/office/drawing/2017/decorative" xmlns=""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xmlns=""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xmlns=""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xmlns="" id="{4E408D58-0A21-4D16-A8D8-54C17D5AD4A1}"/>
              </a:ext>
            </a:extLst>
          </p:cNvPr>
          <p:cNvPicPr>
            <a:picLocks noGrp="1" noChangeAspect="1"/>
          </p:cNvPicPr>
          <p:nvPr>
            <p:ph type="pic" sz="quarter" idx="13"/>
          </p:nvPr>
        </p:nvPicPr>
        <p:blipFill>
          <a:blip r:embed="rId5"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xmlns="" id="{18CDD97B-6E25-4FB4-B239-493E54AA0830}"/>
              </a:ext>
            </a:extLst>
          </p:cNvPr>
          <p:cNvSpPr>
            <a:spLocks noGrp="1"/>
          </p:cNvSpPr>
          <p:nvPr>
            <p:ph type="title"/>
          </p:nvPr>
        </p:nvSpPr>
        <p:spPr>
          <a:xfrm>
            <a:off x="648426" y="4670560"/>
            <a:ext cx="5005614" cy="822960"/>
          </a:xfrm>
        </p:spPr>
        <p:txBody>
          <a:bodyPr/>
          <a:lstStyle/>
          <a:p>
            <a:pPr algn="ctr"/>
            <a:r>
              <a:rPr lang="sr-Latn-RS" b="1" dirty="0" smtClean="0">
                <a:solidFill>
                  <a:schemeClr val="bg1"/>
                </a:solidFill>
              </a:rPr>
              <a:t>MEĐUNARODNI VOLONTERSKI KAMPOVI</a:t>
            </a:r>
            <a:endParaRPr lang="en-US" b="1" dirty="0">
              <a:solidFill>
                <a:schemeClr val="tx1"/>
              </a:solidFill>
            </a:endParaRPr>
          </a:p>
        </p:txBody>
      </p:sp>
      <p:sp>
        <p:nvSpPr>
          <p:cNvPr id="14" name="Rectangle 13">
            <a:extLst>
              <a:ext uri="{FF2B5EF4-FFF2-40B4-BE49-F238E27FC236}">
                <a16:creationId xmlns:a16="http://schemas.microsoft.com/office/drawing/2014/main" xmlns="" id="{C862BC4D-BD7A-417E-A34A-59CE4D4A6AC8}"/>
              </a:ext>
              <a:ext uri="{C183D7F6-B498-43B3-948B-1728B52AA6E4}">
                <adec:decorative xmlns:adec="http://schemas.microsoft.com/office/drawing/2017/decorative" xmlns=""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652937FB-CDE3-46B3-8481-AB5DB8C4BABA}"/>
              </a:ext>
              <a:ext uri="{C183D7F6-B498-43B3-948B-1728B52AA6E4}">
                <adec:decorative xmlns:adec="http://schemas.microsoft.com/office/drawing/2017/decorative" xmlns=""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xmlns=""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13</a:t>
            </a:fld>
            <a:endParaRPr lang="en-US" sz="1200"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6529831"/>
      </p:ext>
    </p:extLst>
  </p:cSld>
  <p:clrMapOvr>
    <a:masterClrMapping/>
  </p:clrMapOvr>
  <mc:AlternateContent xmlns:mc="http://schemas.openxmlformats.org/markup-compatibility/2006">
    <mc:Choice xmlns:p14="http://schemas.microsoft.com/office/powerpoint/2010/main" Requires="p14">
      <p:transition spd="slow" p14:dur="2000" advTm="3081"/>
    </mc:Choice>
    <mc:Fallback>
      <p:transition spd="slow" advTm="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xmlns="" id="{DFF36EE7-AE57-42F4-ACA9-A328C1F4EA02}"/>
              </a:ext>
            </a:extLst>
          </p:cNvPr>
          <p:cNvSpPr>
            <a:spLocks noGrp="1"/>
          </p:cNvSpPr>
          <p:nvPr>
            <p:ph type="title"/>
          </p:nvPr>
        </p:nvSpPr>
        <p:spPr>
          <a:xfrm>
            <a:off x="304800" y="137160"/>
            <a:ext cx="4450080" cy="595956"/>
          </a:xfrm>
        </p:spPr>
        <p:txBody>
          <a:bodyPr/>
          <a:lstStyle/>
          <a:p>
            <a:r>
              <a:rPr lang="sr-Latn-RS" b="1" dirty="0" smtClean="0">
                <a:solidFill>
                  <a:schemeClr val="accent2">
                    <a:lumMod val="75000"/>
                  </a:schemeClr>
                </a:solidFill>
              </a:rPr>
              <a:t>VOLONTERSKI TURIZAM</a:t>
            </a:r>
            <a:endParaRPr lang="en-US" b="1" dirty="0">
              <a:solidFill>
                <a:schemeClr val="accent2">
                  <a:lumMod val="75000"/>
                </a:schemeClr>
              </a:solidFill>
            </a:endParaRPr>
          </a:p>
        </p:txBody>
      </p:sp>
      <p:sp>
        <p:nvSpPr>
          <p:cNvPr id="16" name="Text Placeholder 15" descr="slide content">
            <a:extLst>
              <a:ext uri="{FF2B5EF4-FFF2-40B4-BE49-F238E27FC236}">
                <a16:creationId xmlns:a16="http://schemas.microsoft.com/office/drawing/2014/main" xmlns="" id="{5336101E-D654-46D8-A983-BF46C5D86583}"/>
              </a:ext>
            </a:extLst>
          </p:cNvPr>
          <p:cNvSpPr>
            <a:spLocks noGrp="1"/>
          </p:cNvSpPr>
          <p:nvPr>
            <p:ph type="body" sz="quarter" idx="11"/>
          </p:nvPr>
        </p:nvSpPr>
        <p:spPr>
          <a:xfrm>
            <a:off x="289561" y="624841"/>
            <a:ext cx="5654039" cy="2788920"/>
          </a:xfrm>
        </p:spPr>
        <p:txBody>
          <a:bodyPr/>
          <a:lstStyle/>
          <a:p>
            <a:r>
              <a:rPr lang="en-US" sz="1800" dirty="0" smtClean="0">
                <a:solidFill>
                  <a:srgbClr val="0070C0"/>
                </a:solidFill>
                <a:effectLst>
                  <a:outerShdw blurRad="38100" dist="38100" dir="2700000" algn="tl">
                    <a:srgbClr val="000000">
                      <a:alpha val="43137"/>
                    </a:srgbClr>
                  </a:outerShdw>
                </a:effectLst>
                <a:latin typeface="+mj-lt"/>
              </a:rPr>
              <a:t>VOLONTERSKI TURIZAM</a:t>
            </a:r>
            <a:r>
              <a:rPr lang="sr-Latn-RS" sz="1800" dirty="0" smtClean="0">
                <a:solidFill>
                  <a:srgbClr val="0070C0"/>
                </a:solidFill>
                <a:effectLst>
                  <a:outerShdw blurRad="38100" dist="38100" dir="2700000" algn="tl">
                    <a:srgbClr val="000000">
                      <a:alpha val="43137"/>
                    </a:srgbClr>
                  </a:outerShdw>
                </a:effectLst>
                <a:latin typeface="+mj-lt"/>
              </a:rPr>
              <a:t>  - POSEBNA NIŠA TURIZMA SPECIJALNIH INTERESA</a:t>
            </a:r>
          </a:p>
          <a:p>
            <a:r>
              <a:rPr lang="sr-Latn-RS" sz="1800" dirty="0" smtClean="0">
                <a:solidFill>
                  <a:srgbClr val="0070C0"/>
                </a:solidFill>
                <a:effectLst>
                  <a:outerShdw blurRad="38100" dist="38100" dir="2700000" algn="tl">
                    <a:srgbClr val="000000">
                      <a:alpha val="43137"/>
                    </a:srgbClr>
                  </a:outerShdw>
                </a:effectLst>
                <a:latin typeface="+mj-lt"/>
              </a:rPr>
              <a:t>VOLONTER-TURISTA  - MOTIVACIJA </a:t>
            </a:r>
          </a:p>
          <a:p>
            <a:r>
              <a:rPr lang="sr-Latn-RS" sz="1800" dirty="0" smtClean="0">
                <a:solidFill>
                  <a:srgbClr val="0070C0"/>
                </a:solidFill>
                <a:effectLst>
                  <a:outerShdw blurRad="38100" dist="38100" dir="2700000" algn="tl">
                    <a:srgbClr val="000000">
                      <a:alpha val="43137"/>
                    </a:srgbClr>
                  </a:outerShdw>
                </a:effectLst>
                <a:latin typeface="+mj-lt"/>
              </a:rPr>
              <a:t>VOLONTERSKI </a:t>
            </a:r>
            <a:r>
              <a:rPr lang="sr-Latn-RS" sz="1800" dirty="0">
                <a:solidFill>
                  <a:srgbClr val="0070C0"/>
                </a:solidFill>
                <a:effectLst>
                  <a:outerShdw blurRad="38100" dist="38100" dir="2700000" algn="tl">
                    <a:srgbClr val="000000">
                      <a:alpha val="43137"/>
                    </a:srgbClr>
                  </a:outerShdw>
                </a:effectLst>
                <a:latin typeface="+mj-lt"/>
              </a:rPr>
              <a:t>TURIZAM JE AKTIVNOST  </a:t>
            </a:r>
            <a:r>
              <a:rPr lang="sr-Latn-RS" sz="1800" dirty="0" smtClean="0">
                <a:solidFill>
                  <a:srgbClr val="0070C0"/>
                </a:solidFill>
                <a:effectLst>
                  <a:outerShdw blurRad="38100" dist="38100" dir="2700000" algn="tl">
                    <a:srgbClr val="000000">
                      <a:alpha val="43137"/>
                    </a:srgbClr>
                  </a:outerShdw>
                </a:effectLst>
                <a:latin typeface="+mj-lt"/>
              </a:rPr>
              <a:t>KOJA SE NAJČEŠĆE POVEZUJE SA ORGANIZACIJOM MEĐUNARODNIH VOLONTERSKIH KAMPOVA.</a:t>
            </a:r>
          </a:p>
          <a:p>
            <a:endParaRPr lang="sr-Latn-RS" sz="1800" dirty="0">
              <a:solidFill>
                <a:schemeClr val="accent2">
                  <a:lumMod val="75000"/>
                </a:schemeClr>
              </a:solidFill>
              <a:effectLst>
                <a:outerShdw blurRad="38100" dist="38100" dir="2700000" algn="tl">
                  <a:srgbClr val="000000">
                    <a:alpha val="43137"/>
                  </a:srgbClr>
                </a:outerShdw>
              </a:effectLst>
            </a:endParaRPr>
          </a:p>
          <a:p>
            <a:r>
              <a:rPr lang="sr-Latn-RS" sz="1800" dirty="0">
                <a:solidFill>
                  <a:schemeClr val="accent2">
                    <a:lumMod val="75000"/>
                  </a:schemeClr>
                </a:solidFill>
                <a:effectLst>
                  <a:outerShdw blurRad="38100" dist="38100" dir="2700000" algn="tl">
                    <a:srgbClr val="000000">
                      <a:alpha val="43137"/>
                    </a:srgbClr>
                  </a:outerShdw>
                </a:effectLst>
              </a:rPr>
              <a:t>VOLONTERSKI SERVIS </a:t>
            </a:r>
            <a:r>
              <a:rPr lang="sr-Latn-RS" sz="1800" dirty="0" smtClean="0">
                <a:solidFill>
                  <a:schemeClr val="accent2">
                    <a:lumMod val="75000"/>
                  </a:schemeClr>
                </a:solidFill>
                <a:effectLst>
                  <a:outerShdw blurRad="38100" dist="38100" dir="2700000" algn="tl">
                    <a:srgbClr val="000000">
                      <a:alpha val="43137"/>
                    </a:srgbClr>
                  </a:outerShdw>
                </a:effectLst>
              </a:rPr>
              <a:t>SRBIJE: https</a:t>
            </a:r>
            <a:r>
              <a:rPr lang="sr-Latn-RS" sz="1800" dirty="0">
                <a:solidFill>
                  <a:schemeClr val="accent2">
                    <a:lumMod val="75000"/>
                  </a:schemeClr>
                </a:solidFill>
                <a:effectLst>
                  <a:outerShdw blurRad="38100" dist="38100" dir="2700000" algn="tl">
                    <a:srgbClr val="000000">
                      <a:alpha val="43137"/>
                    </a:srgbClr>
                  </a:outerShdw>
                </a:effectLst>
              </a:rPr>
              <a:t>://www.mis.org.rs/volontiranje/</a:t>
            </a:r>
          </a:p>
          <a:p>
            <a:endParaRPr lang="sr-Latn-RS" sz="1800" b="1" dirty="0" smtClean="0">
              <a:solidFill>
                <a:schemeClr val="accent2">
                  <a:lumMod val="75000"/>
                </a:schemeClr>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056" y="176550"/>
            <a:ext cx="5747384" cy="581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5"/>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501016" y="4164403"/>
            <a:ext cx="3200400" cy="2129717"/>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8111236"/>
      </p:ext>
    </p:extLst>
  </p:cSld>
  <p:clrMapOvr>
    <a:masterClrMapping/>
  </p:clrMapOvr>
  <mc:AlternateContent xmlns:mc="http://schemas.openxmlformats.org/markup-compatibility/2006">
    <mc:Choice xmlns:p14="http://schemas.microsoft.com/office/powerpoint/2010/main" Requires="p14">
      <p:transition spd="slow" p14:dur="2000" advTm="77609"/>
    </mc:Choice>
    <mc:Fallback>
      <p:transition spd="slow" advTm="7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46320" cy="6851484"/>
          </a:xfrm>
          <a:prstGeom prst="rect">
            <a:avLst/>
          </a:prstGeom>
        </p:spPr>
      </p:pic>
      <p:pic>
        <p:nvPicPr>
          <p:cNvPr id="27" name="Content Placeholder 79" descr="Open Book">
            <a:extLst>
              <a:ext uri="{FF2B5EF4-FFF2-40B4-BE49-F238E27FC236}">
                <a16:creationId xmlns:a16="http://schemas.microsoft.com/office/drawing/2014/main" xmlns="" id="{EBEE0E99-191F-4498-9399-4BA8BCD3E66F}"/>
              </a:ext>
            </a:extLst>
          </p:cNvPr>
          <p:cNvPicPr>
            <a:picLocks noGrp="1" noChangeAspect="1"/>
          </p:cNvPicPr>
          <p:nvPr>
            <p:ph sz="quarter" idx="13"/>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p:pic>
      <p:sp>
        <p:nvSpPr>
          <p:cNvPr id="16" name="Text Placeholder 15" descr="slide content">
            <a:extLst>
              <a:ext uri="{FF2B5EF4-FFF2-40B4-BE49-F238E27FC236}">
                <a16:creationId xmlns:a16="http://schemas.microsoft.com/office/drawing/2014/main" xmlns="" id="{5336101E-D654-46D8-A983-BF46C5D86583}"/>
              </a:ext>
            </a:extLst>
          </p:cNvPr>
          <p:cNvSpPr>
            <a:spLocks noGrp="1"/>
          </p:cNvSpPr>
          <p:nvPr>
            <p:ph type="body" sz="quarter" idx="11"/>
          </p:nvPr>
        </p:nvSpPr>
        <p:spPr>
          <a:xfrm>
            <a:off x="4983480" y="914400"/>
            <a:ext cx="6956797" cy="5029200"/>
          </a:xfrm>
        </p:spPr>
        <p:txBody>
          <a:bodyPr/>
          <a:lstStyle/>
          <a:p>
            <a:pPr algn="ctr"/>
            <a:r>
              <a:rPr lang="vi-VN" sz="2800" b="1" dirty="0" smtClean="0">
                <a:solidFill>
                  <a:schemeClr val="accent2">
                    <a:lumMod val="75000"/>
                  </a:schemeClr>
                </a:solidFill>
              </a:rPr>
              <a:t>VOLONTERIZAM JESTE I UVEK TREBA DA BUDE OSNOVA CIVILNOG DRUŠTVA, I KAO TAKAV TREBA DA BUDE PODSTICAN U DRUŠTVU, </a:t>
            </a:r>
            <a:endParaRPr lang="sr-Latn-RS" sz="2800" b="1" dirty="0" smtClean="0">
              <a:solidFill>
                <a:schemeClr val="accent2">
                  <a:lumMod val="75000"/>
                </a:schemeClr>
              </a:solidFill>
            </a:endParaRPr>
          </a:p>
          <a:p>
            <a:pPr marL="0" indent="0" algn="ctr">
              <a:buNone/>
            </a:pPr>
            <a:r>
              <a:rPr lang="sr-Latn-RS" sz="2800" b="1" dirty="0" smtClean="0">
                <a:solidFill>
                  <a:schemeClr val="accent2">
                    <a:lumMod val="75000"/>
                  </a:schemeClr>
                </a:solidFill>
              </a:rPr>
              <a:t>A </a:t>
            </a:r>
            <a:r>
              <a:rPr lang="vi-VN" sz="2800" b="1" dirty="0" smtClean="0">
                <a:solidFill>
                  <a:schemeClr val="accent2">
                    <a:lumMod val="75000"/>
                  </a:schemeClr>
                </a:solidFill>
              </a:rPr>
              <a:t>POSEBNO </a:t>
            </a:r>
            <a:r>
              <a:rPr lang="sr-Latn-RS" sz="2800" b="1" dirty="0" smtClean="0">
                <a:solidFill>
                  <a:schemeClr val="accent2">
                    <a:lumMod val="75000"/>
                  </a:schemeClr>
                </a:solidFill>
              </a:rPr>
              <a:t>MEĐU</a:t>
            </a:r>
            <a:r>
              <a:rPr lang="vi-VN" sz="2800" b="1" dirty="0" smtClean="0">
                <a:solidFill>
                  <a:schemeClr val="accent2">
                    <a:lumMod val="75000"/>
                  </a:schemeClr>
                </a:solidFill>
              </a:rPr>
              <a:t> MLADI</a:t>
            </a:r>
            <a:r>
              <a:rPr lang="sr-Latn-RS" sz="2800" b="1" dirty="0" smtClean="0">
                <a:solidFill>
                  <a:schemeClr val="accent2">
                    <a:lumMod val="75000"/>
                  </a:schemeClr>
                </a:solidFill>
              </a:rPr>
              <a:t>MA</a:t>
            </a:r>
            <a:r>
              <a:rPr lang="vi-VN" sz="2800" b="1" dirty="0" smtClean="0">
                <a:solidFill>
                  <a:schemeClr val="accent2">
                    <a:lumMod val="75000"/>
                  </a:schemeClr>
                </a:solidFill>
              </a:rPr>
              <a:t>. </a:t>
            </a:r>
            <a:endParaRPr lang="sr-Latn-RS" sz="2800" b="1" dirty="0" smtClean="0">
              <a:solidFill>
                <a:schemeClr val="accent2">
                  <a:lumMod val="75000"/>
                </a:schemeClr>
              </a:solidFill>
            </a:endParaRPr>
          </a:p>
          <a:p>
            <a:endParaRPr lang="sr-Latn-RS" sz="1800" b="1" dirty="0" smtClean="0"/>
          </a:p>
          <a:p>
            <a:r>
              <a:rPr lang="sr-Latn-RS" sz="1800" b="1" dirty="0" smtClean="0">
                <a:solidFill>
                  <a:srgbClr val="AB678E"/>
                </a:solidFill>
              </a:rPr>
              <a:t>VOLONTERIZAM DOPRINOSI LOKALNIM ZAJEDNICAMA, DRUŠTVENOM I EKONOMSKOM RAZVOJU ZEMALJA.</a:t>
            </a:r>
          </a:p>
          <a:p>
            <a:r>
              <a:rPr lang="sr-Latn-RS" sz="1800" b="1" dirty="0" smtClean="0">
                <a:solidFill>
                  <a:srgbClr val="AB678E"/>
                </a:solidFill>
              </a:rPr>
              <a:t>VOLONTERIZAM TREBA RAZMATRATI I SA ASPEKTA BENEFITA KOJE MOŽE IMATI ZA MLADE U JAČANJU EMPATIJE I ALTRUIZMA, SAMOPOUZADANJA, ALI I U EDUKATIVNOM I PROFESIONALNOM </a:t>
            </a:r>
            <a:r>
              <a:rPr lang="sr-Latn-RS" sz="1800" b="1" dirty="0" smtClean="0">
                <a:solidFill>
                  <a:srgbClr val="AB678E"/>
                </a:solidFill>
              </a:rPr>
              <a:t>KONTESTU.</a:t>
            </a:r>
            <a:endParaRPr lang="sr-Latn-RS" sz="1800" b="1" dirty="0" smtClean="0">
              <a:solidFill>
                <a:srgbClr val="AB678E"/>
              </a:solidFill>
            </a:endParaRPr>
          </a:p>
          <a:p>
            <a:r>
              <a:rPr lang="sr-Latn-RS" sz="1800" b="1" dirty="0" smtClean="0">
                <a:solidFill>
                  <a:srgbClr val="AB678E"/>
                </a:solidFill>
              </a:rPr>
              <a:t>POTREBNO JE OJAČATI DRUŠTVENE POLITIKE, IZVRŠITI UMREŽAVANJE I JAČANJE VOLONTERSKIH ORGANIZACIJA, ALI PRE SVEGA PROMOVISATI VOLONTERIZAM U JAVNOSITI, A PRE SVEGA MEĐU MLADIMA.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473452"/>
      </p:ext>
    </p:extLst>
  </p:cSld>
  <p:clrMapOvr>
    <a:masterClrMapping/>
  </p:clrMapOvr>
  <mc:AlternateContent xmlns:mc="http://schemas.openxmlformats.org/markup-compatibility/2006">
    <mc:Choice xmlns:p14="http://schemas.microsoft.com/office/powerpoint/2010/main" Requires="p14">
      <p:transition spd="slow" p14:dur="2000" advTm="52275"/>
    </mc:Choice>
    <mc:Fallback>
      <p:transition spd="slow" advTm="5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3444" r="3444"/>
          <a:stretch>
            <a:fillRect/>
          </a:stretch>
        </p:blipFill>
        <p:spPr/>
      </p:pic>
      <p:grpSp>
        <p:nvGrpSpPr>
          <p:cNvPr id="7" name="Group 6">
            <a:extLst>
              <a:ext uri="{FF2B5EF4-FFF2-40B4-BE49-F238E27FC236}">
                <a16:creationId xmlns:a16="http://schemas.microsoft.com/office/drawing/2014/main" xmlns="" id="{F5325EDA-7343-463C-83EC-5D799E8B8195}"/>
              </a:ext>
              <a:ext uri="{C183D7F6-B498-43B3-948B-1728B52AA6E4}">
                <adec:decorative xmlns:adec="http://schemas.microsoft.com/office/drawing/2017/decorative" xmlns=""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xmlns="" id="{72FCEAE4-FA74-4446-B2F5-9AFA2DA139A2}"/>
              </a:ext>
            </a:extLst>
          </p:cNvPr>
          <p:cNvSpPr>
            <a:spLocks noGrp="1"/>
          </p:cNvSpPr>
          <p:nvPr>
            <p:ph type="ctrTitle"/>
          </p:nvPr>
        </p:nvSpPr>
        <p:spPr>
          <a:xfrm>
            <a:off x="115943" y="1082358"/>
            <a:ext cx="5578995" cy="879928"/>
          </a:xfrm>
        </p:spPr>
        <p:txBody>
          <a:bodyPr/>
          <a:lstStyle/>
          <a:p>
            <a:r>
              <a:rPr lang="sr-Latn-RS" sz="3600" b="0" i="1" dirty="0" smtClean="0">
                <a:solidFill>
                  <a:srgbClr val="FF0000"/>
                </a:solidFill>
              </a:rPr>
              <a:t>HVALA NA PAŽNJI!</a:t>
            </a:r>
            <a:endParaRPr lang="en-US" sz="3600" b="0" i="1" dirty="0">
              <a:solidFill>
                <a:srgbClr val="FF0000"/>
              </a:solidFill>
            </a:endParaRPr>
          </a:p>
        </p:txBody>
      </p:sp>
      <p:grpSp>
        <p:nvGrpSpPr>
          <p:cNvPr id="154" name="Group 153">
            <a:extLst>
              <a:ext uri="{FF2B5EF4-FFF2-40B4-BE49-F238E27FC236}">
                <a16:creationId xmlns:a16="http://schemas.microsoft.com/office/drawing/2014/main" xmlns="" id="{FF17C705-3351-4B11-BD28-D0CACC12D311}"/>
              </a:ext>
              <a:ext uri="{C183D7F6-B498-43B3-948B-1728B52AA6E4}">
                <adec:decorative xmlns:adec="http://schemas.microsoft.com/office/drawing/2017/decorative" xmlns="" val="1"/>
              </a:ext>
            </a:extLst>
          </p:cNvPr>
          <p:cNvGrpSpPr/>
          <p:nvPr/>
        </p:nvGrpSpPr>
        <p:grpSpPr>
          <a:xfrm>
            <a:off x="822755"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xmlns=""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xmlns=""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xmlns=""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xmlns=""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4" name="Content Placeholder 93" descr="User">
            <a:extLst>
              <a:ext uri="{FF2B5EF4-FFF2-40B4-BE49-F238E27FC236}">
                <a16:creationId xmlns:a16="http://schemas.microsoft.com/office/drawing/2014/main" xmlns="" id="{5AC6F288-703B-45A1-9B56-079BD755B2CB}"/>
              </a:ext>
            </a:extLst>
          </p:cNvPr>
          <p:cNvPicPr>
            <a:picLocks noGrp="1" noChangeAspect="1"/>
          </p:cNvPicPr>
          <p:nvPr>
            <p:ph sz="quarter" idx="22"/>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p:pic>
      <p:sp>
        <p:nvSpPr>
          <p:cNvPr id="80" name="Text Placeholder 79" descr="name of user">
            <a:extLst>
              <a:ext uri="{FF2B5EF4-FFF2-40B4-BE49-F238E27FC236}">
                <a16:creationId xmlns:a16="http://schemas.microsoft.com/office/drawing/2014/main" xmlns="" id="{40F0AA8D-0756-4350-8005-9BCD0DDB3B92}"/>
              </a:ext>
            </a:extLst>
          </p:cNvPr>
          <p:cNvSpPr>
            <a:spLocks noGrp="1"/>
          </p:cNvSpPr>
          <p:nvPr>
            <p:ph type="body" sz="quarter" idx="15"/>
          </p:nvPr>
        </p:nvSpPr>
        <p:spPr/>
        <p:txBody>
          <a:bodyPr/>
          <a:lstStyle/>
          <a:p>
            <a:r>
              <a:rPr lang="sr-Latn-RS" b="1" dirty="0" smtClean="0"/>
              <a:t>ALEKSANDRA TERZIĆ</a:t>
            </a:r>
            <a:endParaRPr lang="en-US" b="1" dirty="0"/>
          </a:p>
        </p:txBody>
      </p:sp>
      <p:cxnSp>
        <p:nvCxnSpPr>
          <p:cNvPr id="131" name="Straight Connector 130">
            <a:extLst>
              <a:ext uri="{FF2B5EF4-FFF2-40B4-BE49-F238E27FC236}">
                <a16:creationId xmlns:a16="http://schemas.microsoft.com/office/drawing/2014/main" xmlns="" id="{8695A66A-1D9E-4D4E-9067-DC97380D3FDF}"/>
              </a:ext>
              <a:ext uri="{C183D7F6-B498-43B3-948B-1728B52AA6E4}">
                <adec:decorative xmlns:adec="http://schemas.microsoft.com/office/drawing/2017/decorative" xmlns="" val="1"/>
              </a:ext>
            </a:extLst>
          </p:cNvPr>
          <p:cNvCxnSpPr/>
          <p:nvPr/>
        </p:nvCxnSpPr>
        <p:spPr>
          <a:xfrm>
            <a:off x="756601" y="41430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6" name="Content Placeholder 95" descr="Receiver">
            <a:extLst>
              <a:ext uri="{FF2B5EF4-FFF2-40B4-BE49-F238E27FC236}">
                <a16:creationId xmlns:a16="http://schemas.microsoft.com/office/drawing/2014/main" xmlns="" id="{106CDB5A-A67F-441C-894F-3EDD7AD64C9A}"/>
              </a:ext>
            </a:extLst>
          </p:cNvPr>
          <p:cNvPicPr>
            <a:picLocks noGrp="1" noChangeAspect="1"/>
          </p:cNvPicPr>
          <p:nvPr>
            <p:ph sz="quarter" idx="19"/>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p:pic>
      <p:sp>
        <p:nvSpPr>
          <p:cNvPr id="86" name="Text Placeholder 85" descr="user phone">
            <a:extLst>
              <a:ext uri="{FF2B5EF4-FFF2-40B4-BE49-F238E27FC236}">
                <a16:creationId xmlns:a16="http://schemas.microsoft.com/office/drawing/2014/main" xmlns="" id="{60CCF183-9FEB-4677-9379-BC01A7251D2C}"/>
              </a:ext>
            </a:extLst>
          </p:cNvPr>
          <p:cNvSpPr>
            <a:spLocks noGrp="1"/>
          </p:cNvSpPr>
          <p:nvPr>
            <p:ph type="body" sz="quarter" idx="16"/>
          </p:nvPr>
        </p:nvSpPr>
        <p:spPr/>
        <p:txBody>
          <a:bodyPr/>
          <a:lstStyle/>
          <a:p>
            <a:r>
              <a:rPr lang="sr-Latn-RS" dirty="0" smtClean="0"/>
              <a:t>+381 64 260 40 13</a:t>
            </a:r>
            <a:endParaRPr lang="en-US" dirty="0"/>
          </a:p>
        </p:txBody>
      </p:sp>
      <p:cxnSp>
        <p:nvCxnSpPr>
          <p:cNvPr id="132" name="Straight Connector 131">
            <a:extLst>
              <a:ext uri="{FF2B5EF4-FFF2-40B4-BE49-F238E27FC236}">
                <a16:creationId xmlns:a16="http://schemas.microsoft.com/office/drawing/2014/main" xmlns="" id="{529648F7-20E3-4312-823A-D8265A94AF23}"/>
              </a:ext>
              <a:ext uri="{C183D7F6-B498-43B3-948B-1728B52AA6E4}">
                <adec:decorative xmlns:adec="http://schemas.microsoft.com/office/drawing/2017/decorative" xmlns=""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Content Placeholder 97" descr="Envelope">
            <a:extLst>
              <a:ext uri="{FF2B5EF4-FFF2-40B4-BE49-F238E27FC236}">
                <a16:creationId xmlns:a16="http://schemas.microsoft.com/office/drawing/2014/main" xmlns="" id="{0B9C03E0-6367-44D9-A740-AA6436F075E8}"/>
              </a:ext>
            </a:extLst>
          </p:cNvPr>
          <p:cNvPicPr>
            <a:picLocks noGrp="1" noChangeAspect="1"/>
          </p:cNvPicPr>
          <p:nvPr>
            <p:ph sz="quarter" idx="20"/>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p:pic>
      <p:sp>
        <p:nvSpPr>
          <p:cNvPr id="87" name="Text Placeholder 86" descr="user email">
            <a:extLst>
              <a:ext uri="{FF2B5EF4-FFF2-40B4-BE49-F238E27FC236}">
                <a16:creationId xmlns:a16="http://schemas.microsoft.com/office/drawing/2014/main" xmlns="" id="{DF3FE72B-F9BD-472F-A413-71BEEF95F43B}"/>
              </a:ext>
            </a:extLst>
          </p:cNvPr>
          <p:cNvSpPr>
            <a:spLocks noGrp="1"/>
          </p:cNvSpPr>
          <p:nvPr>
            <p:ph type="body" sz="quarter" idx="17"/>
          </p:nvPr>
        </p:nvSpPr>
        <p:spPr/>
        <p:txBody>
          <a:bodyPr/>
          <a:lstStyle/>
          <a:p>
            <a:r>
              <a:rPr lang="sr-Latn-RS" dirty="0" smtClean="0"/>
              <a:t>a.terzic</a:t>
            </a:r>
            <a:r>
              <a:rPr lang="en-US" dirty="0" smtClean="0"/>
              <a:t>@gi.sanu.ac.rs</a:t>
            </a:r>
            <a:endParaRPr lang="en-US" dirty="0"/>
          </a:p>
        </p:txBody>
      </p:sp>
      <p:cxnSp>
        <p:nvCxnSpPr>
          <p:cNvPr id="133" name="Straight Connector 132">
            <a:extLst>
              <a:ext uri="{FF2B5EF4-FFF2-40B4-BE49-F238E27FC236}">
                <a16:creationId xmlns:a16="http://schemas.microsoft.com/office/drawing/2014/main" xmlns="" id="{8F841485-6093-48AB-9892-0FB58675C726}"/>
              </a:ext>
              <a:ext uri="{C183D7F6-B498-43B3-948B-1728B52AA6E4}">
                <adec:decorative xmlns:adec="http://schemas.microsoft.com/office/drawing/2017/decorative" xmlns="" val="1"/>
              </a:ext>
            </a:extLst>
          </p:cNvPr>
          <p:cNvCxnSpPr/>
          <p:nvPr/>
        </p:nvCxnSpPr>
        <p:spPr>
          <a:xfrm>
            <a:off x="756601" y="56162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0" name="Content Placeholder 99" descr="Link">
            <a:extLst>
              <a:ext uri="{FF2B5EF4-FFF2-40B4-BE49-F238E27FC236}">
                <a16:creationId xmlns:a16="http://schemas.microsoft.com/office/drawing/2014/main" xmlns="" id="{420E824D-10A7-42CB-A7E8-5298E3E84F02}"/>
              </a:ext>
            </a:extLst>
          </p:cNvPr>
          <p:cNvPicPr>
            <a:picLocks noGrp="1" noChangeAspect="1"/>
          </p:cNvPicPr>
          <p:nvPr>
            <p:ph sz="quarter" idx="21"/>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p:pic>
      <p:sp>
        <p:nvSpPr>
          <p:cNvPr id="88" name="Text Placeholder 87" descr="user website">
            <a:extLst>
              <a:ext uri="{FF2B5EF4-FFF2-40B4-BE49-F238E27FC236}">
                <a16:creationId xmlns:a16="http://schemas.microsoft.com/office/drawing/2014/main" xmlns="" id="{3717E33B-5954-4CDC-B30A-BD21BED6DD45}"/>
              </a:ext>
            </a:extLst>
          </p:cNvPr>
          <p:cNvSpPr>
            <a:spLocks noGrp="1"/>
          </p:cNvSpPr>
          <p:nvPr>
            <p:ph type="body" sz="quarter" idx="18"/>
          </p:nvPr>
        </p:nvSpPr>
        <p:spPr/>
        <p:txBody>
          <a:bodyPr/>
          <a:lstStyle/>
          <a:p>
            <a:r>
              <a:rPr lang="en-US" dirty="0" smtClean="0"/>
              <a:t>www.gi.sanu.ac.rs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4200297"/>
      </p:ext>
    </p:extLst>
  </p:cSld>
  <p:clrMapOvr>
    <a:masterClrMapping/>
  </p:clrMapOvr>
  <mc:AlternateContent xmlns:mc="http://schemas.openxmlformats.org/markup-compatibility/2006">
    <mc:Choice xmlns:p14="http://schemas.microsoft.com/office/powerpoint/2010/main" Requires="p14">
      <p:transition spd="slow" p14:dur="2000" advTm="6461"/>
    </mc:Choice>
    <mc:Fallback>
      <p:transition spd="slow" advTm="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5325EDA-7343-463C-83EC-5D799E8B8195}"/>
              </a:ext>
              <a:ext uri="{C183D7F6-B498-43B3-948B-1728B52AA6E4}">
                <adec:decorative xmlns:adec="http://schemas.microsoft.com/office/drawing/2017/decorative" xmlns="" val="1"/>
              </a:ext>
            </a:extLst>
          </p:cNvPr>
          <p:cNvGrpSpPr/>
          <p:nvPr/>
        </p:nvGrpSpPr>
        <p:grpSpPr>
          <a:xfrm>
            <a:off x="10239997" y="0"/>
            <a:ext cx="1952004" cy="6858001"/>
            <a:chOff x="9621170" y="0"/>
            <a:chExt cx="2570831" cy="6858001"/>
          </a:xfrm>
        </p:grpSpPr>
        <p:sp>
          <p:nvSpPr>
            <p:cNvPr id="32" name="Freeform: Shape 31">
              <a:extLst>
                <a:ext uri="{FF2B5EF4-FFF2-40B4-BE49-F238E27FC236}">
                  <a16:creationId xmlns:a16="http://schemas.microsoft.com/office/drawing/2014/main" xmlns=""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xmlns=""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xmlns=""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xmlns=""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xmlns=""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xmlns="" id="{DFF36EE7-AE57-42F4-ACA9-A328C1F4EA02}"/>
              </a:ext>
            </a:extLst>
          </p:cNvPr>
          <p:cNvSpPr>
            <a:spLocks noGrp="1"/>
          </p:cNvSpPr>
          <p:nvPr>
            <p:ph type="title"/>
          </p:nvPr>
        </p:nvSpPr>
        <p:spPr>
          <a:xfrm>
            <a:off x="792480" y="2118360"/>
            <a:ext cx="7437120" cy="4070985"/>
          </a:xfrm>
        </p:spPr>
        <p:txBody>
          <a:bodyPr/>
          <a:lstStyle/>
          <a:p>
            <a:r>
              <a:rPr lang="sr-Latn-RS" b="1" dirty="0">
                <a:effectLst>
                  <a:outerShdw blurRad="38100" dist="38100" dir="2700000" algn="tl">
                    <a:srgbClr val="000000">
                      <a:alpha val="43137"/>
                    </a:srgbClr>
                  </a:outerShdw>
                </a:effectLst>
              </a:rPr>
              <a:t/>
            </a:r>
            <a:br>
              <a:rPr lang="sr-Latn-RS" b="1" dirty="0">
                <a:effectLst>
                  <a:outerShdw blurRad="38100" dist="38100" dir="2700000" algn="tl">
                    <a:srgbClr val="000000">
                      <a:alpha val="43137"/>
                    </a:srgbClr>
                  </a:outerShdw>
                </a:effectLst>
              </a:rPr>
            </a:br>
            <a:r>
              <a:rPr lang="sr-Latn-RS" b="1" dirty="0" smtClean="0"/>
              <a:t/>
            </a:r>
            <a:br>
              <a:rPr lang="sr-Latn-RS" b="1" dirty="0" smtClean="0"/>
            </a:br>
            <a:r>
              <a:rPr lang="sr-Latn-RS" b="1" dirty="0"/>
              <a:t/>
            </a:r>
            <a:br>
              <a:rPr lang="sr-Latn-RS" b="1" dirty="0"/>
            </a:br>
            <a:endParaRPr lang="en-US" b="1" dirty="0"/>
          </a:p>
        </p:txBody>
      </p:sp>
      <p:grpSp>
        <p:nvGrpSpPr>
          <p:cNvPr id="5" name="Group 4">
            <a:extLst>
              <a:ext uri="{FF2B5EF4-FFF2-40B4-BE49-F238E27FC236}">
                <a16:creationId xmlns:a16="http://schemas.microsoft.com/office/drawing/2014/main" xmlns="" id="{1A141F7B-AE96-45F9-BC57-F7C86174910A}"/>
              </a:ext>
              <a:ext uri="{C183D7F6-B498-43B3-948B-1728B52AA6E4}">
                <adec:decorative xmlns:adec="http://schemas.microsoft.com/office/drawing/2017/decorative" xmlns=""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xmlns=""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Slide Number Placeholder 5" descr="Slide number">
            <a:extLst>
              <a:ext uri="{FF2B5EF4-FFF2-40B4-BE49-F238E27FC236}">
                <a16:creationId xmlns:a16="http://schemas.microsoft.com/office/drawing/2014/main" xmlns="" id="{0FD571BD-7BCF-4777-BAD5-51B3EB30BBF7}"/>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a:t>
            </a:fld>
            <a:endParaRPr lang="en-US" sz="1200" dirty="0">
              <a:solidFill>
                <a:schemeClr val="bg1"/>
              </a:solidFill>
            </a:endParaRPr>
          </a:p>
        </p:txBody>
      </p:sp>
      <p:sp>
        <p:nvSpPr>
          <p:cNvPr id="2" name="Rectangle 1"/>
          <p:cNvSpPr/>
          <p:nvPr/>
        </p:nvSpPr>
        <p:spPr>
          <a:xfrm>
            <a:off x="3429000" y="165854"/>
            <a:ext cx="8137405" cy="5078313"/>
          </a:xfrm>
          <a:prstGeom prst="rect">
            <a:avLst/>
          </a:prstGeom>
        </p:spPr>
        <p:txBody>
          <a:bodyPr wrap="square">
            <a:spAutoFit/>
          </a:bodyPr>
          <a:lstStyle/>
          <a:p>
            <a:r>
              <a:rPr lang="sr-Latn-RS" sz="3600" b="1" dirty="0" smtClean="0">
                <a:solidFill>
                  <a:schemeClr val="bg1"/>
                </a:solidFill>
              </a:rPr>
              <a:t>ZNAČAJ VOLONTERIZMA I VOLONTERSKOG TURIZMA ZA RAZVOJ OMLADINE</a:t>
            </a:r>
          </a:p>
          <a:p>
            <a:endParaRPr lang="sr-Latn-RS" sz="2800" b="1" dirty="0">
              <a:solidFill>
                <a:schemeClr val="bg1"/>
              </a:solidFill>
            </a:endParaRPr>
          </a:p>
          <a:p>
            <a:r>
              <a:rPr lang="sr-Latn-RS" sz="2800" b="1" dirty="0" smtClean="0">
                <a:solidFill>
                  <a:schemeClr val="bg1"/>
                </a:solidFill>
              </a:rPr>
              <a:t>Aleksandra Terzić</a:t>
            </a:r>
          </a:p>
          <a:p>
            <a:r>
              <a:rPr lang="sr-Latn-RS" sz="2800" b="1" i="1" dirty="0" smtClean="0">
                <a:solidFill>
                  <a:schemeClr val="bg1"/>
                </a:solidFill>
              </a:rPr>
              <a:t>Geografski institut „Jovan Cvijić“</a:t>
            </a:r>
          </a:p>
          <a:p>
            <a:endParaRPr lang="sr-Latn-RS" sz="2800" b="1" i="1" dirty="0" smtClean="0">
              <a:solidFill>
                <a:schemeClr val="bg1"/>
              </a:solidFill>
            </a:endParaRPr>
          </a:p>
          <a:p>
            <a:endParaRPr lang="sr-Latn-RS" sz="2800" b="1" i="1" dirty="0">
              <a:solidFill>
                <a:schemeClr val="bg1"/>
              </a:solidFill>
            </a:endParaRPr>
          </a:p>
          <a:p>
            <a:endParaRPr lang="sr-Latn-RS" sz="2800" b="1" i="1" dirty="0" smtClean="0">
              <a:solidFill>
                <a:schemeClr val="bg1"/>
              </a:solidFill>
            </a:endParaRPr>
          </a:p>
          <a:p>
            <a:endParaRPr lang="sr-Latn-RS" sz="2800" b="1" i="1" dirty="0">
              <a:solidFill>
                <a:schemeClr val="bg1"/>
              </a:solidFill>
            </a:endParaRPr>
          </a:p>
          <a:p>
            <a:r>
              <a:rPr lang="sr-Latn-RS" sz="2800" b="1" i="1" dirty="0" smtClean="0">
                <a:solidFill>
                  <a:schemeClr val="bg1"/>
                </a:solidFill>
              </a:rPr>
              <a:t>Udruženje turizmologa Srbije</a:t>
            </a:r>
          </a:p>
          <a:p>
            <a:r>
              <a:rPr lang="sr-Latn-RS" sz="2800" b="1" i="1" dirty="0" smtClean="0">
                <a:solidFill>
                  <a:schemeClr val="bg1"/>
                </a:solidFill>
              </a:rPr>
              <a:t>Društvo za kreativne inicijative - REKREAKTA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2267694"/>
      </p:ext>
    </p:extLst>
  </p:cSld>
  <p:clrMapOvr>
    <a:masterClrMapping/>
  </p:clrMapOvr>
  <mc:AlternateContent xmlns:mc="http://schemas.openxmlformats.org/markup-compatibility/2006">
    <mc:Choice xmlns:p14="http://schemas.microsoft.com/office/powerpoint/2010/main" Requires="p14">
      <p:transition spd="slow" p14:dur="2000" advTm="7615"/>
    </mc:Choice>
    <mc:Fallback>
      <p:transition spd="slow" advTm="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xmlns="" id="{3C2A7DCB-B005-424A-8446-ACA533D0BC8B}"/>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xmlns="" id="{AB025618-C830-4992-9CD3-D9E49BC79E67}"/>
              </a:ext>
              <a:ext uri="{C183D7F6-B498-43B3-948B-1728B52AA6E4}">
                <adec:decorative xmlns:adec="http://schemas.microsoft.com/office/drawing/2017/decorative" xmlns="" val="1"/>
              </a:ext>
            </a:extLst>
          </p:cNvPr>
          <p:cNvGrpSpPr/>
          <p:nvPr/>
        </p:nvGrpSpPr>
        <p:grpSpPr>
          <a:xfrm>
            <a:off x="5151803" y="1173479"/>
            <a:ext cx="3946477" cy="3855721"/>
            <a:chOff x="1826589" y="0"/>
            <a:chExt cx="7388298" cy="6858000"/>
          </a:xfrm>
        </p:grpSpPr>
        <p:sp>
          <p:nvSpPr>
            <p:cNvPr id="10" name="Parallelogram 9">
              <a:extLst>
                <a:ext uri="{FF2B5EF4-FFF2-40B4-BE49-F238E27FC236}">
                  <a16:creationId xmlns:a16="http://schemas.microsoft.com/office/drawing/2014/main" xmlns=""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xmlns=""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xmlns=""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xmlns="" id="{DFF36EE7-AE57-42F4-ACA9-A328C1F4EA02}"/>
              </a:ext>
            </a:extLst>
          </p:cNvPr>
          <p:cNvSpPr>
            <a:spLocks noGrp="1"/>
          </p:cNvSpPr>
          <p:nvPr>
            <p:ph type="title"/>
          </p:nvPr>
        </p:nvSpPr>
        <p:spPr>
          <a:xfrm>
            <a:off x="296784" y="197347"/>
            <a:ext cx="6891564" cy="579894"/>
          </a:xfrm>
        </p:spPr>
        <p:txBody>
          <a:bodyPr/>
          <a:lstStyle/>
          <a:p>
            <a:r>
              <a:rPr lang="sr-Latn-RS" b="1" dirty="0" smtClean="0"/>
              <a:t>ŠTA JE VOLONTERIZAM?</a:t>
            </a:r>
            <a:endParaRPr lang="en-US" b="1" dirty="0"/>
          </a:p>
        </p:txBody>
      </p:sp>
      <p:sp>
        <p:nvSpPr>
          <p:cNvPr id="14" name="Rectangle 13">
            <a:extLst>
              <a:ext uri="{FF2B5EF4-FFF2-40B4-BE49-F238E27FC236}">
                <a16:creationId xmlns:a16="http://schemas.microsoft.com/office/drawing/2014/main" xmlns="" id="{C862BC4D-BD7A-417E-A34A-59CE4D4A6AC8}"/>
              </a:ext>
              <a:ext uri="{C183D7F6-B498-43B3-948B-1728B52AA6E4}">
                <adec:decorative xmlns:adec="http://schemas.microsoft.com/office/drawing/2017/decorative" xmlns=""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652937FB-CDE3-46B3-8481-AB5DB8C4BABA}"/>
              </a:ext>
              <a:ext uri="{C183D7F6-B498-43B3-948B-1728B52AA6E4}">
                <adec:decorative xmlns:adec="http://schemas.microsoft.com/office/drawing/2017/decorative" xmlns=""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xmlns="" id="{11457662-C1A5-4B93-8E30-88025E27C462}"/>
              </a:ext>
              <a:ext uri="{C183D7F6-B498-43B3-948B-1728B52AA6E4}">
                <adec:decorative xmlns:adec="http://schemas.microsoft.com/office/drawing/2017/decorative" xmlns=""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a:t>
            </a:fld>
            <a:endParaRPr lang="en-US" sz="1200"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55552">
            <a:off x="6354583" y="1794478"/>
            <a:ext cx="2278493" cy="2045881"/>
          </a:xfrm>
          <a:prstGeom prst="rect">
            <a:avLst/>
          </a:prstGeom>
        </p:spPr>
      </p:pic>
      <p:sp>
        <p:nvSpPr>
          <p:cNvPr id="6" name="Rectangle 5"/>
          <p:cNvSpPr/>
          <p:nvPr/>
        </p:nvSpPr>
        <p:spPr>
          <a:xfrm>
            <a:off x="199719" y="605867"/>
            <a:ext cx="6383961" cy="3970318"/>
          </a:xfrm>
          <a:prstGeom prst="rect">
            <a:avLst/>
          </a:prstGeom>
        </p:spPr>
        <p:txBody>
          <a:bodyPr wrap="square">
            <a:spAutoFit/>
          </a:bodyPr>
          <a:lstStyle/>
          <a:p>
            <a:pPr marL="285750" indent="-285750">
              <a:buFont typeface="Arial" pitchFamily="34" charset="0"/>
              <a:buChar char="•"/>
            </a:pPr>
            <a:r>
              <a:rPr lang="sr-Latn-RS" dirty="0" smtClean="0">
                <a:effectLst>
                  <a:outerShdw blurRad="38100" dist="38100" dir="2700000" algn="tl">
                    <a:srgbClr val="000000">
                      <a:alpha val="43137"/>
                    </a:srgbClr>
                  </a:outerShdw>
                </a:effectLst>
              </a:rPr>
              <a:t>DOBROVOLJNA REŠENOST DA SE POMAŽE DRUGIMA KROZ AKTIVNOSTI KOJE SE REALIZUJU U ODREĐENOM VREMENSKOM PERIODU I BEZ FINANSIJSKE NADOKNADE.</a:t>
            </a:r>
          </a:p>
          <a:p>
            <a:pPr marL="285750" indent="-285750">
              <a:buFont typeface="Arial" pitchFamily="34" charset="0"/>
              <a:buChar char="•"/>
            </a:pPr>
            <a:endParaRPr lang="sr-Latn-RS" dirty="0">
              <a:effectLst>
                <a:outerShdw blurRad="38100" dist="38100" dir="2700000" algn="tl">
                  <a:srgbClr val="000000">
                    <a:alpha val="43137"/>
                  </a:srgbClr>
                </a:outerShdw>
              </a:effectLst>
            </a:endParaRPr>
          </a:p>
          <a:p>
            <a:pPr marL="285750" indent="-285750">
              <a:buFont typeface="Arial" pitchFamily="34" charset="0"/>
              <a:buChar char="•"/>
            </a:pPr>
            <a:r>
              <a:rPr lang="sr-Latn-RS" dirty="0" smtClean="0">
                <a:effectLst>
                  <a:outerShdw blurRad="38100" dist="38100" dir="2700000" algn="tl">
                    <a:srgbClr val="000000">
                      <a:alpha val="43137"/>
                    </a:srgbClr>
                  </a:outerShdw>
                </a:effectLst>
              </a:rPr>
              <a:t>U </a:t>
            </a:r>
            <a:r>
              <a:rPr lang="sr-Latn-RS" dirty="0" smtClean="0">
                <a:effectLst>
                  <a:outerShdw blurRad="38100" dist="38100" dir="2700000" algn="tl">
                    <a:srgbClr val="000000">
                      <a:alpha val="43137"/>
                    </a:srgbClr>
                  </a:outerShdw>
                </a:effectLst>
              </a:rPr>
              <a:t>SAVREMENOM DRUŠTVU, VOLONTERIZAM PREDSTAVLJA OSNOVNI OBLIK GRAĐANSKOG AKTIVIZMA I ZASTUPLJEN JE U ŠIROKOM SPEKTRU ORGANIZACIJA (VERSKIH, HUMANITARNIH, SOCIJALNIH, SPORTSKIH, KULTURNO-UMETNIČKIH, ITD.)</a:t>
            </a:r>
          </a:p>
          <a:p>
            <a:pPr marL="285750" indent="-285750">
              <a:buFont typeface="Arial" pitchFamily="34" charset="0"/>
              <a:buChar char="•"/>
            </a:pPr>
            <a:endParaRPr lang="sr-Latn-RS" dirty="0" smtClean="0">
              <a:effectLst>
                <a:outerShdw blurRad="38100" dist="38100" dir="2700000" algn="tl">
                  <a:srgbClr val="000000">
                    <a:alpha val="43137"/>
                  </a:srgbClr>
                </a:outerShdw>
              </a:effectLst>
            </a:endParaRPr>
          </a:p>
          <a:p>
            <a:pPr marL="285750" indent="-285750">
              <a:buFont typeface="Arial" pitchFamily="34" charset="0"/>
              <a:buChar char="•"/>
            </a:pPr>
            <a:r>
              <a:rPr lang="sr-Latn-RS" dirty="0" smtClean="0">
                <a:effectLst>
                  <a:outerShdw blurRad="38100" dist="38100" dir="2700000" algn="tl">
                    <a:srgbClr val="000000">
                      <a:alpha val="43137"/>
                    </a:srgbClr>
                  </a:outerShdw>
                </a:effectLst>
              </a:rPr>
              <a:t>KLJUČNI </a:t>
            </a:r>
            <a:r>
              <a:rPr lang="sr-Latn-RS" dirty="0">
                <a:effectLst>
                  <a:outerShdw blurRad="38100" dist="38100" dir="2700000" algn="tl">
                    <a:srgbClr val="000000">
                      <a:alpha val="43137"/>
                    </a:srgbClr>
                  </a:outerShdw>
                </a:effectLst>
              </a:rPr>
              <a:t>ELEMENT VOLONTERSKOG PONAŠANJA JE </a:t>
            </a:r>
            <a:r>
              <a:rPr lang="sr-Latn-RS" b="1" i="1" dirty="0">
                <a:effectLst>
                  <a:outerShdw blurRad="38100" dist="38100" dir="2700000" algn="tl">
                    <a:srgbClr val="000000">
                      <a:alpha val="43137"/>
                    </a:srgbClr>
                  </a:outerShdw>
                </a:effectLst>
              </a:rPr>
              <a:t>SLOBODNA VOLJA I NEPROFITABILNOST </a:t>
            </a:r>
            <a:r>
              <a:rPr lang="sr-Latn-RS" dirty="0">
                <a:effectLst>
                  <a:outerShdw blurRad="38100" dist="38100" dir="2700000" algn="tl">
                    <a:srgbClr val="000000">
                      <a:alpha val="43137"/>
                    </a:srgbClr>
                  </a:outerShdw>
                </a:effectLst>
              </a:rPr>
              <a:t>UKLJUČIVANJA U AKTIVNOSTI. </a:t>
            </a:r>
            <a:endParaRPr lang="sr-Latn-RS" dirty="0" smtClean="0">
              <a:effectLst>
                <a:outerShdw blurRad="38100" dist="38100" dir="2700000" algn="tl">
                  <a:srgbClr val="000000">
                    <a:alpha val="43137"/>
                  </a:srgbClr>
                </a:outerShdw>
              </a:effectLst>
            </a:endParaRPr>
          </a:p>
          <a:p>
            <a:pPr marL="285750" indent="-285750">
              <a:buFont typeface="Arial" pitchFamily="34" charset="0"/>
              <a:buChar char="•"/>
            </a:pPr>
            <a:endParaRPr lang="sr-Latn-RS" dirty="0"/>
          </a:p>
          <a:p>
            <a:endParaRPr lang="sr-Latn-RS" dirty="0" smtClean="0"/>
          </a:p>
          <a:p>
            <a:endParaRPr lang="sr-Latn-R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7125036"/>
      </p:ext>
    </p:extLst>
  </p:cSld>
  <p:clrMapOvr>
    <a:masterClrMapping/>
  </p:clrMapOvr>
  <mc:AlternateContent xmlns:mc="http://schemas.openxmlformats.org/markup-compatibility/2006">
    <mc:Choice xmlns:p14="http://schemas.microsoft.com/office/powerpoint/2010/main" Requires="p14">
      <p:transition spd="slow" p14:dur="2000" advTm="32924"/>
    </mc:Choice>
    <mc:Fallback>
      <p:transition spd="slow" advTm="3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43840" y="1493520"/>
            <a:ext cx="6431280" cy="5212080"/>
          </a:xfrm>
        </p:spPr>
        <p:txBody>
          <a:bodyPr/>
          <a:lstStyle/>
          <a:p>
            <a:pPr marL="285750" indent="-285750">
              <a:buFont typeface="Arial" pitchFamily="34" charset="0"/>
              <a:buChar char="•"/>
            </a:pPr>
            <a:r>
              <a:rPr lang="sr-Latn-RS" b="1" dirty="0" smtClean="0"/>
              <a:t>DOBROČINISTVO</a:t>
            </a:r>
            <a:r>
              <a:rPr lang="sr-Latn-RS" dirty="0" smtClean="0"/>
              <a:t> </a:t>
            </a:r>
            <a:r>
              <a:rPr lang="sr-Latn-RS" dirty="0"/>
              <a:t>JE JEDAN OD OPŠTEPRIHVAĆENIH MODELA DRUŠTVENOG </a:t>
            </a:r>
            <a:r>
              <a:rPr lang="sr-Latn-RS" dirty="0" smtClean="0"/>
              <a:t>PONAŠANJA.</a:t>
            </a:r>
            <a:endParaRPr lang="sr-Latn-RS" dirty="0"/>
          </a:p>
          <a:p>
            <a:pPr marL="285750" indent="-285750">
              <a:buFont typeface="Arial" pitchFamily="34" charset="0"/>
              <a:buChar char="•"/>
            </a:pPr>
            <a:r>
              <a:rPr lang="sr-Latn-RS" dirty="0" smtClean="0"/>
              <a:t>DUBOKA POVEZANOST SA RELIGIJOM KROZ AKTIVNOSTI </a:t>
            </a:r>
            <a:r>
              <a:rPr lang="sr-Latn-RS" dirty="0" smtClean="0"/>
              <a:t>CRKVE... </a:t>
            </a:r>
            <a:endParaRPr lang="sr-Latn-RS" dirty="0" smtClean="0"/>
          </a:p>
          <a:p>
            <a:pPr marL="285750" indent="-285750">
              <a:buFont typeface="Arial" pitchFamily="34" charset="0"/>
              <a:buChar char="•"/>
            </a:pPr>
            <a:r>
              <a:rPr lang="sr-Latn-RS" dirty="0" smtClean="0"/>
              <a:t>TERMIN VOLONTIRANJE (FR. VOLUNTAIRE) – U 17. </a:t>
            </a:r>
            <a:r>
              <a:rPr lang="sr-Latn-RS" dirty="0" smtClean="0"/>
              <a:t>VEKU, VOJNI TERMIN.</a:t>
            </a:r>
          </a:p>
          <a:p>
            <a:pPr marL="1885950" lvl="3" indent="-285750"/>
            <a:r>
              <a:rPr lang="sr-Latn-RS" dirty="0" smtClean="0"/>
              <a:t> </a:t>
            </a:r>
            <a:r>
              <a:rPr lang="sr-Latn-RS" sz="1600" dirty="0" smtClean="0"/>
              <a:t>19. VEKU ZALAGANJEM ŠVAJCARCA HENRIJA DUNANTA 1863. OSNOVANA JE </a:t>
            </a:r>
            <a:r>
              <a:rPr lang="sr-Latn-RS" sz="1600" dirty="0" smtClean="0"/>
              <a:t>PRVA MEĐUNARODNA </a:t>
            </a:r>
            <a:r>
              <a:rPr lang="sr-Latn-RS" sz="1600" dirty="0" smtClean="0"/>
              <a:t>HUMANITARNA ORGANIZACIJA </a:t>
            </a:r>
            <a:r>
              <a:rPr lang="sr-Latn-RS" sz="1600" b="1" dirty="0" smtClean="0"/>
              <a:t>CRVENI KRST </a:t>
            </a:r>
            <a:r>
              <a:rPr lang="sr-Latn-RS" sz="1600" dirty="0" smtClean="0"/>
              <a:t>(</a:t>
            </a:r>
            <a:r>
              <a:rPr lang="sr-Latn-RS" sz="1600" dirty="0" smtClean="0"/>
              <a:t>UBRZO PRIHVAĆEN U</a:t>
            </a:r>
            <a:r>
              <a:rPr lang="sr-Latn-RS" sz="1600" dirty="0" smtClean="0"/>
              <a:t> </a:t>
            </a:r>
            <a:r>
              <a:rPr lang="sr-Latn-RS" sz="1600" dirty="0" smtClean="0"/>
              <a:t>OTOMANSKOM CARSTVU I MUSLIMANSKIM ZEMLJAMA - </a:t>
            </a:r>
            <a:r>
              <a:rPr lang="sr-Latn-RS" sz="1600" b="1" dirty="0" smtClean="0"/>
              <a:t>CRVENI </a:t>
            </a:r>
            <a:r>
              <a:rPr lang="sr-Latn-RS" sz="1600" b="1" dirty="0"/>
              <a:t> </a:t>
            </a:r>
            <a:r>
              <a:rPr lang="sr-Latn-RS" sz="1600" b="1" dirty="0"/>
              <a:t>P</a:t>
            </a:r>
            <a:r>
              <a:rPr lang="sr-Latn-RS" sz="1600" b="1" dirty="0" smtClean="0"/>
              <a:t>OLU</a:t>
            </a:r>
            <a:r>
              <a:rPr lang="sr-Latn-RS" sz="1600" b="1" dirty="0" smtClean="0"/>
              <a:t>MESEC) – OKUIPLJA OKO 97 MILIONA VOLONTERA. </a:t>
            </a:r>
          </a:p>
          <a:p>
            <a:pPr marL="1885950" lvl="3" indent="-285750"/>
            <a:r>
              <a:rPr lang="sr-Latn-RS" dirty="0"/>
              <a:t>PRAVNI OSNOV: </a:t>
            </a:r>
            <a:r>
              <a:rPr lang="sr-Latn-RS" b="1" dirty="0"/>
              <a:t>ŽENEVSKA KONVENCIJA, 1864</a:t>
            </a:r>
            <a:r>
              <a:rPr lang="sr-Latn-RS" b="1" dirty="0" smtClean="0"/>
              <a:t>.</a:t>
            </a:r>
            <a:endParaRPr lang="sr-Latn-RS" b="1" dirty="0"/>
          </a:p>
          <a:p>
            <a:r>
              <a:rPr lang="sr-Latn-RS" sz="1600" dirty="0" smtClean="0"/>
              <a:t>U </a:t>
            </a:r>
            <a:r>
              <a:rPr lang="sr-Latn-RS" sz="1600" dirty="0"/>
              <a:t>20. VEKU RASTE BROJ HUMANITARNIH ORGANIZACIJA I ORGANIZUJE SE VEĆI BROJ </a:t>
            </a:r>
            <a:r>
              <a:rPr lang="sr-Latn-RS" sz="1600" b="1" dirty="0"/>
              <a:t>VOLONTERSKIH KAMPOVA</a:t>
            </a:r>
            <a:r>
              <a:rPr lang="sr-Latn-RS" sz="1600" dirty="0"/>
              <a:t>. I </a:t>
            </a:r>
            <a:r>
              <a:rPr lang="sr-Latn-RS" sz="1600" b="1" dirty="0"/>
              <a:t>OMLADINSKIH RADNIH AKCIJA</a:t>
            </a:r>
            <a:r>
              <a:rPr lang="sr-Latn-RS" sz="1600" b="1" dirty="0" smtClean="0"/>
              <a:t>.</a:t>
            </a:r>
            <a:r>
              <a:rPr lang="sr-Latn-RS" sz="1600" dirty="0"/>
              <a:t> </a:t>
            </a:r>
            <a:endParaRPr lang="sr-Latn-RS" sz="1600" dirty="0" smtClean="0"/>
          </a:p>
          <a:p>
            <a:r>
              <a:rPr lang="sr-Latn-RS" sz="1600" dirty="0" smtClean="0"/>
              <a:t>1961 </a:t>
            </a:r>
            <a:r>
              <a:rPr lang="sr-Latn-RS" sz="1600" dirty="0"/>
              <a:t>– AMERIČKA ASOCIJACIJA VOLONTERSKIH SERVISA (AVA)</a:t>
            </a:r>
          </a:p>
          <a:p>
            <a:r>
              <a:rPr lang="sr-Latn-RS" sz="1600" dirty="0"/>
              <a:t>1970. – VOLONTERI UJEDINJENIH NACIJA</a:t>
            </a:r>
          </a:p>
          <a:p>
            <a:r>
              <a:rPr lang="sr-Latn-RS" sz="1600" dirty="0"/>
              <a:t>1982 – ALIJANSA EVROPSKIH VOLONTERSKIH ORGANIZACIJA</a:t>
            </a:r>
          </a:p>
          <a:p>
            <a:r>
              <a:rPr lang="sr-Latn-RS" sz="1600" dirty="0"/>
              <a:t>1990 – EVROPSKA KOMISIJA: MEĐUNARODNI VOLONTERSKI SERVIS (od 2016:EUROPEAN SOLIDARITY CROPS</a:t>
            </a:r>
            <a:r>
              <a:rPr lang="sr-Latn-RS" sz="1600" dirty="0" smtClean="0"/>
              <a:t>)...</a:t>
            </a:r>
            <a:r>
              <a:rPr lang="sr-Latn-RS" sz="1600" i="1" dirty="0" smtClean="0"/>
              <a:t> </a:t>
            </a:r>
            <a:r>
              <a:rPr lang="sr-Latn-RS" sz="1600" i="1" dirty="0"/>
              <a:t>I MNOGE DRUGE</a:t>
            </a:r>
          </a:p>
          <a:p>
            <a:pPr marL="285750" indent="-285750">
              <a:buFont typeface="Arial" pitchFamily="34" charset="0"/>
              <a:buChar char="•"/>
            </a:pPr>
            <a:endParaRPr lang="sr-Latn-RS" sz="1600" b="1" dirty="0"/>
          </a:p>
          <a:p>
            <a:pPr marL="1885950" lvl="3" indent="-285750"/>
            <a:endParaRPr lang="sr-Latn-RS" dirty="0" smtClean="0"/>
          </a:p>
        </p:txBody>
      </p:sp>
      <p:sp>
        <p:nvSpPr>
          <p:cNvPr id="5" name="Title 4"/>
          <p:cNvSpPr>
            <a:spLocks noGrp="1"/>
          </p:cNvSpPr>
          <p:nvPr>
            <p:ph type="title"/>
          </p:nvPr>
        </p:nvSpPr>
        <p:spPr>
          <a:xfrm>
            <a:off x="335280" y="243841"/>
            <a:ext cx="6995160" cy="1310639"/>
          </a:xfrm>
        </p:spPr>
        <p:txBody>
          <a:bodyPr/>
          <a:lstStyle/>
          <a:p>
            <a:pPr algn="ctr"/>
            <a:r>
              <a:rPr lang="sr-Latn-RS" b="1" i="1" dirty="0" smtClean="0"/>
              <a:t>ISTORIJAT VOLONTERIZMA</a:t>
            </a:r>
            <a:r>
              <a:rPr lang="sr-Latn-RS" dirty="0" smtClean="0"/>
              <a:t/>
            </a:r>
            <a:br>
              <a:rPr lang="sr-Latn-RS" dirty="0" smtClean="0"/>
            </a:br>
            <a:r>
              <a:rPr lang="sr-Latn-RS" sz="1800" dirty="0"/>
              <a:t/>
            </a:r>
            <a:br>
              <a:rPr lang="sr-Latn-RS" sz="1800" dirty="0"/>
            </a:br>
            <a:r>
              <a:rPr lang="en-US" sz="1800" b="1" i="1" dirty="0" smtClean="0"/>
              <a:t>VOLONTIRANJE  JE</a:t>
            </a:r>
            <a:r>
              <a:rPr lang="sr-Latn-RS" sz="1800" b="1" i="1" dirty="0" smtClean="0"/>
              <a:t> ODUVEK</a:t>
            </a:r>
            <a:r>
              <a:rPr lang="en-US" sz="1800" b="1" i="1" dirty="0" smtClean="0"/>
              <a:t>  BILO  SASTAVNI  DEO  SVAKE  CIVILIZACIJE</a:t>
            </a:r>
            <a:r>
              <a:rPr lang="sr-Latn-RS" sz="1800" b="1" i="1" dirty="0" smtClean="0"/>
              <a:t>.</a:t>
            </a:r>
            <a:endParaRPr lang="en-US" sz="1800" b="1" dirty="0"/>
          </a:p>
        </p:txBody>
      </p:sp>
      <p:pic>
        <p:nvPicPr>
          <p:cNvPr id="16" name="Picture Placeholder 15"/>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248" r="13248"/>
          <a:stretch>
            <a:fillRect/>
          </a:stretch>
        </p:blipFill>
        <p:spPr>
          <a:xfrm>
            <a:off x="6873240" y="0"/>
            <a:ext cx="5318760" cy="3417148"/>
          </a:xfrm>
        </p:spPr>
      </p:pic>
      <p:sp>
        <p:nvSpPr>
          <p:cNvPr id="17" name="Rectangle 16"/>
          <p:cNvSpPr/>
          <p:nvPr/>
        </p:nvSpPr>
        <p:spPr>
          <a:xfrm>
            <a:off x="6842760" y="3425875"/>
            <a:ext cx="5349240" cy="1569660"/>
          </a:xfrm>
          <a:prstGeom prst="rect">
            <a:avLst/>
          </a:prstGeom>
        </p:spPr>
        <p:txBody>
          <a:bodyPr wrap="square">
            <a:spAutoFit/>
          </a:bodyPr>
          <a:lstStyle/>
          <a:p>
            <a:endParaRPr lang="sr-Latn-RS" sz="1600" i="1" dirty="0" smtClean="0"/>
          </a:p>
          <a:p>
            <a:r>
              <a:rPr lang="sr-Latn-RS" sz="1600" b="1" i="1" dirty="0" smtClean="0"/>
              <a:t>U SRBIJI/JUGOSLAVIJI</a:t>
            </a:r>
          </a:p>
          <a:p>
            <a:r>
              <a:rPr lang="sr-Latn-RS" sz="1600" dirty="0" smtClean="0"/>
              <a:t>1940-IH - OMLADINSKA </a:t>
            </a:r>
            <a:r>
              <a:rPr lang="sr-Latn-RS" sz="1600" dirty="0"/>
              <a:t>ORGANIZACIJA </a:t>
            </a:r>
            <a:r>
              <a:rPr lang="sr-Latn-RS" sz="1600" dirty="0" smtClean="0"/>
              <a:t>JUGOSLAVIJE U OKVIRU NOB-a </a:t>
            </a:r>
            <a:r>
              <a:rPr lang="sr-Latn-RS" sz="1600" dirty="0"/>
              <a:t>– </a:t>
            </a:r>
            <a:r>
              <a:rPr lang="sr-Latn-RS" sz="1600" dirty="0" smtClean="0"/>
              <a:t>NARODNA OMLADINA JUGOSLAVIJE, KASNIJE - SAVEZ </a:t>
            </a:r>
            <a:r>
              <a:rPr lang="sr-Latn-RS" sz="1600" dirty="0"/>
              <a:t>SOCIJALISTIČKE OMLADINE </a:t>
            </a:r>
            <a:r>
              <a:rPr lang="sr-Latn-RS" sz="1600" dirty="0" smtClean="0"/>
              <a:t> - OMLADINSKE RADNE AKCIJE</a:t>
            </a:r>
            <a:endParaRPr lang="sr-Latn-RS" sz="1600" dirty="0"/>
          </a:p>
          <a:p>
            <a:r>
              <a:rPr lang="sr-Latn-RS" sz="1600" i="1" dirty="0" smtClean="0"/>
              <a:t>19</a:t>
            </a:r>
            <a:r>
              <a:rPr lang="sr-Cyrl-RS" sz="1600" i="1" dirty="0" smtClean="0"/>
              <a:t>90</a:t>
            </a:r>
            <a:r>
              <a:rPr lang="sr-Latn-RS" sz="1600" i="1" dirty="0" smtClean="0"/>
              <a:t>–VOLONTERSKI SERVIS SRBIJE</a:t>
            </a:r>
            <a:endParaRPr lang="sr-Latn-RS" i="1" dirty="0" smtClean="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18" y="3102709"/>
            <a:ext cx="1228832" cy="84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1679283"/>
      </p:ext>
    </p:extLst>
  </p:cSld>
  <p:clrMapOvr>
    <a:masterClrMapping/>
  </p:clrMapOvr>
  <mc:AlternateContent xmlns:mc="http://schemas.openxmlformats.org/markup-compatibility/2006">
    <mc:Choice xmlns:p14="http://schemas.microsoft.com/office/powerpoint/2010/main" Requires="p14">
      <p:transition spd="slow" p14:dur="2000" advTm="91260"/>
    </mc:Choice>
    <mc:Fallback>
      <p:transition spd="slow" advTm="9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3186" y="557439"/>
            <a:ext cx="11254014" cy="1652361"/>
          </a:xfrm>
        </p:spPr>
        <p:txBody>
          <a:bodyPr/>
          <a:lstStyle/>
          <a:p>
            <a:r>
              <a:rPr lang="en-US" b="1" i="1" dirty="0" err="1" smtClean="0">
                <a:solidFill>
                  <a:srgbClr val="C00000"/>
                </a:solidFill>
              </a:rPr>
              <a:t>Jedan</a:t>
            </a:r>
            <a:r>
              <a:rPr lang="en-US" b="1" i="1" dirty="0" smtClean="0">
                <a:solidFill>
                  <a:srgbClr val="C00000"/>
                </a:solidFill>
              </a:rPr>
              <a:t> </a:t>
            </a:r>
            <a:r>
              <a:rPr lang="en-US" b="1" i="1" dirty="0">
                <a:solidFill>
                  <a:srgbClr val="C00000"/>
                </a:solidFill>
              </a:rPr>
              <a:t>od </a:t>
            </a:r>
            <a:r>
              <a:rPr lang="en-US" b="1" i="1" dirty="0" err="1">
                <a:solidFill>
                  <a:srgbClr val="C00000"/>
                </a:solidFill>
              </a:rPr>
              <a:t>ključnih</a:t>
            </a:r>
            <a:r>
              <a:rPr lang="en-US" b="1" i="1" dirty="0">
                <a:solidFill>
                  <a:srgbClr val="C00000"/>
                </a:solidFill>
              </a:rPr>
              <a:t> </a:t>
            </a:r>
            <a:r>
              <a:rPr lang="en-US" b="1" i="1" dirty="0" err="1">
                <a:solidFill>
                  <a:srgbClr val="C00000"/>
                </a:solidFill>
              </a:rPr>
              <a:t>principa</a:t>
            </a:r>
            <a:r>
              <a:rPr lang="en-US" b="1" i="1" dirty="0">
                <a:solidFill>
                  <a:srgbClr val="C00000"/>
                </a:solidFill>
              </a:rPr>
              <a:t> </a:t>
            </a:r>
            <a:r>
              <a:rPr lang="en-US" b="1" i="1" dirty="0" err="1">
                <a:solidFill>
                  <a:srgbClr val="C00000"/>
                </a:solidFill>
              </a:rPr>
              <a:t>na</a:t>
            </a:r>
            <a:r>
              <a:rPr lang="en-US" b="1" i="1" dirty="0">
                <a:solidFill>
                  <a:srgbClr val="C00000"/>
                </a:solidFill>
              </a:rPr>
              <a:t> </a:t>
            </a:r>
            <a:r>
              <a:rPr lang="en-US" b="1" i="1" dirty="0" err="1">
                <a:solidFill>
                  <a:srgbClr val="C00000"/>
                </a:solidFill>
              </a:rPr>
              <a:t>kojima</a:t>
            </a:r>
            <a:r>
              <a:rPr lang="en-US" b="1" i="1" dirty="0">
                <a:solidFill>
                  <a:srgbClr val="C00000"/>
                </a:solidFill>
              </a:rPr>
              <a:t> se </a:t>
            </a:r>
            <a:r>
              <a:rPr lang="en-US" b="1" i="1" dirty="0" err="1">
                <a:solidFill>
                  <a:srgbClr val="C00000"/>
                </a:solidFill>
              </a:rPr>
              <a:t>temelji</a:t>
            </a:r>
            <a:r>
              <a:rPr lang="en-US" b="1" i="1" dirty="0">
                <a:solidFill>
                  <a:srgbClr val="C00000"/>
                </a:solidFill>
              </a:rPr>
              <a:t> </a:t>
            </a:r>
            <a:r>
              <a:rPr lang="en-US" b="1" i="1" dirty="0" err="1">
                <a:solidFill>
                  <a:srgbClr val="C00000"/>
                </a:solidFill>
              </a:rPr>
              <a:t>volonterski</a:t>
            </a:r>
            <a:r>
              <a:rPr lang="en-US" b="1" i="1" dirty="0">
                <a:solidFill>
                  <a:srgbClr val="C00000"/>
                </a:solidFill>
              </a:rPr>
              <a:t> rad je da </a:t>
            </a:r>
            <a:r>
              <a:rPr lang="en-US" b="1" i="1" dirty="0" err="1">
                <a:solidFill>
                  <a:srgbClr val="C00000"/>
                </a:solidFill>
              </a:rPr>
              <a:t>globalne</a:t>
            </a:r>
            <a:r>
              <a:rPr lang="en-US" b="1" i="1" dirty="0">
                <a:solidFill>
                  <a:srgbClr val="C00000"/>
                </a:solidFill>
              </a:rPr>
              <a:t> </a:t>
            </a:r>
            <a:r>
              <a:rPr lang="en-US" b="1" i="1" dirty="0" err="1">
                <a:solidFill>
                  <a:srgbClr val="C00000"/>
                </a:solidFill>
              </a:rPr>
              <a:t>promene</a:t>
            </a:r>
            <a:r>
              <a:rPr lang="en-US" b="1" i="1" dirty="0">
                <a:solidFill>
                  <a:srgbClr val="C00000"/>
                </a:solidFill>
              </a:rPr>
              <a:t> </a:t>
            </a:r>
            <a:r>
              <a:rPr lang="en-US" b="1" i="1" dirty="0" err="1">
                <a:solidFill>
                  <a:srgbClr val="C00000"/>
                </a:solidFill>
              </a:rPr>
              <a:t>počinju</a:t>
            </a:r>
            <a:r>
              <a:rPr lang="en-US" b="1" i="1" dirty="0">
                <a:solidFill>
                  <a:srgbClr val="C00000"/>
                </a:solidFill>
              </a:rPr>
              <a:t> </a:t>
            </a:r>
            <a:r>
              <a:rPr lang="en-US" b="1" i="1" dirty="0" err="1">
                <a:solidFill>
                  <a:srgbClr val="C00000"/>
                </a:solidFill>
              </a:rPr>
              <a:t>sa</a:t>
            </a:r>
            <a:r>
              <a:rPr lang="en-US" b="1" i="1" dirty="0">
                <a:solidFill>
                  <a:srgbClr val="C00000"/>
                </a:solidFill>
              </a:rPr>
              <a:t> </a:t>
            </a:r>
            <a:r>
              <a:rPr lang="en-US" b="1" i="1" dirty="0" err="1">
                <a:solidFill>
                  <a:srgbClr val="C00000"/>
                </a:solidFill>
              </a:rPr>
              <a:t>lokalnim</a:t>
            </a:r>
            <a:r>
              <a:rPr lang="en-US" b="1" i="1" dirty="0">
                <a:solidFill>
                  <a:srgbClr val="C00000"/>
                </a:solidFill>
              </a:rPr>
              <a:t> </a:t>
            </a:r>
            <a:r>
              <a:rPr lang="en-US" b="1" i="1" dirty="0" err="1">
                <a:solidFill>
                  <a:srgbClr val="C00000"/>
                </a:solidFill>
              </a:rPr>
              <a:t>promenama</a:t>
            </a:r>
            <a:r>
              <a:rPr lang="en-US" b="1" i="1" dirty="0">
                <a:solidFill>
                  <a:srgbClr val="C00000"/>
                </a:solidFill>
              </a:rPr>
              <a:t>, </a:t>
            </a:r>
            <a:r>
              <a:rPr lang="en-US" b="1" i="1" dirty="0" err="1">
                <a:solidFill>
                  <a:srgbClr val="C00000"/>
                </a:solidFill>
              </a:rPr>
              <a:t>odnosno</a:t>
            </a:r>
            <a:r>
              <a:rPr lang="en-US" b="1" i="1" dirty="0">
                <a:solidFill>
                  <a:srgbClr val="C00000"/>
                </a:solidFill>
              </a:rPr>
              <a:t> da </a:t>
            </a:r>
            <a:r>
              <a:rPr lang="en-US" b="1" i="1" dirty="0" err="1">
                <a:solidFill>
                  <a:srgbClr val="C00000"/>
                </a:solidFill>
              </a:rPr>
              <a:t>ekonomski</a:t>
            </a:r>
            <a:r>
              <a:rPr lang="en-US" b="1" i="1" dirty="0">
                <a:solidFill>
                  <a:srgbClr val="C00000"/>
                </a:solidFill>
              </a:rPr>
              <a:t> </a:t>
            </a:r>
            <a:r>
              <a:rPr lang="en-US" b="1" i="1" dirty="0" err="1">
                <a:solidFill>
                  <a:srgbClr val="C00000"/>
                </a:solidFill>
              </a:rPr>
              <a:t>i</a:t>
            </a:r>
            <a:r>
              <a:rPr lang="en-US" b="1" i="1" dirty="0">
                <a:solidFill>
                  <a:srgbClr val="C00000"/>
                </a:solidFill>
              </a:rPr>
              <a:t> </a:t>
            </a:r>
            <a:r>
              <a:rPr lang="en-US" b="1" i="1" dirty="0" err="1">
                <a:solidFill>
                  <a:srgbClr val="C00000"/>
                </a:solidFill>
              </a:rPr>
              <a:t>društveni</a:t>
            </a:r>
            <a:r>
              <a:rPr lang="en-US" b="1" i="1" dirty="0">
                <a:solidFill>
                  <a:srgbClr val="C00000"/>
                </a:solidFill>
              </a:rPr>
              <a:t> </a:t>
            </a:r>
            <a:r>
              <a:rPr lang="en-US" b="1" i="1" dirty="0" err="1">
                <a:solidFill>
                  <a:srgbClr val="C00000"/>
                </a:solidFill>
              </a:rPr>
              <a:t>razvoj</a:t>
            </a:r>
            <a:r>
              <a:rPr lang="en-US" b="1" i="1" dirty="0">
                <a:solidFill>
                  <a:srgbClr val="C00000"/>
                </a:solidFill>
              </a:rPr>
              <a:t> </a:t>
            </a:r>
            <a:r>
              <a:rPr lang="en-US" b="1" i="1" dirty="0" err="1">
                <a:solidFill>
                  <a:srgbClr val="C00000"/>
                </a:solidFill>
              </a:rPr>
              <a:t>počinje</a:t>
            </a:r>
            <a:r>
              <a:rPr lang="en-US" b="1" i="1" dirty="0">
                <a:solidFill>
                  <a:srgbClr val="C00000"/>
                </a:solidFill>
              </a:rPr>
              <a:t> </a:t>
            </a:r>
            <a:r>
              <a:rPr lang="sr-Latn-RS" b="1" i="1" dirty="0" smtClean="0">
                <a:solidFill>
                  <a:srgbClr val="C00000"/>
                </a:solidFill>
              </a:rPr>
              <a:t>u nacionalnim okvirima </a:t>
            </a:r>
            <a:r>
              <a:rPr lang="en-US" b="1" i="1" dirty="0" err="1" smtClean="0">
                <a:solidFill>
                  <a:srgbClr val="C00000"/>
                </a:solidFill>
              </a:rPr>
              <a:t>na</a:t>
            </a:r>
            <a:r>
              <a:rPr lang="en-US" b="1" i="1" dirty="0" smtClean="0">
                <a:solidFill>
                  <a:srgbClr val="C00000"/>
                </a:solidFill>
              </a:rPr>
              <a:t> </a:t>
            </a:r>
            <a:r>
              <a:rPr lang="en-US" b="1" i="1" dirty="0" err="1">
                <a:solidFill>
                  <a:srgbClr val="C00000"/>
                </a:solidFill>
              </a:rPr>
              <a:t>lokalnom</a:t>
            </a:r>
            <a:r>
              <a:rPr lang="en-US" b="1" i="1" dirty="0">
                <a:solidFill>
                  <a:srgbClr val="C00000"/>
                </a:solidFill>
              </a:rPr>
              <a:t> </a:t>
            </a:r>
            <a:r>
              <a:rPr lang="en-US" b="1" i="1" dirty="0" err="1">
                <a:solidFill>
                  <a:srgbClr val="C00000"/>
                </a:solidFill>
              </a:rPr>
              <a:t>nivou</a:t>
            </a:r>
            <a:r>
              <a:rPr lang="en-US" b="1" i="1" dirty="0">
                <a:solidFill>
                  <a:srgbClr val="C00000"/>
                </a:solidFill>
              </a:rPr>
              <a:t>, </a:t>
            </a:r>
            <a:r>
              <a:rPr lang="en-US" b="1" i="1" dirty="0" err="1" smtClean="0">
                <a:solidFill>
                  <a:srgbClr val="C00000"/>
                </a:solidFill>
              </a:rPr>
              <a:t>angažovanjem</a:t>
            </a:r>
            <a:r>
              <a:rPr lang="en-US" b="1" i="1" dirty="0" smtClean="0">
                <a:solidFill>
                  <a:srgbClr val="C00000"/>
                </a:solidFill>
              </a:rPr>
              <a:t> </a:t>
            </a:r>
            <a:r>
              <a:rPr lang="en-US" b="1" i="1" dirty="0" err="1">
                <a:solidFill>
                  <a:srgbClr val="C00000"/>
                </a:solidFill>
              </a:rPr>
              <a:t>lokalnog</a:t>
            </a:r>
            <a:r>
              <a:rPr lang="en-US" b="1" i="1" dirty="0">
                <a:solidFill>
                  <a:srgbClr val="C00000"/>
                </a:solidFill>
              </a:rPr>
              <a:t> </a:t>
            </a:r>
            <a:r>
              <a:rPr lang="en-US" b="1" i="1" dirty="0" err="1" smtClean="0">
                <a:solidFill>
                  <a:srgbClr val="C00000"/>
                </a:solidFill>
              </a:rPr>
              <a:t>stanovništva</a:t>
            </a:r>
            <a:r>
              <a:rPr lang="sr-Latn-RS" b="1" i="1" dirty="0">
                <a:solidFill>
                  <a:srgbClr val="C00000"/>
                </a:solidFill>
              </a:rPr>
              <a:t> </a:t>
            </a:r>
            <a:r>
              <a:rPr lang="sr-Latn-RS" b="1" i="1" dirty="0" smtClean="0">
                <a:solidFill>
                  <a:srgbClr val="C00000"/>
                </a:solidFill>
              </a:rPr>
              <a:t>i </a:t>
            </a:r>
            <a:r>
              <a:rPr lang="en-US" b="1" i="1" dirty="0" err="1" smtClean="0">
                <a:solidFill>
                  <a:srgbClr val="C00000"/>
                </a:solidFill>
              </a:rPr>
              <a:t>njihovim</a:t>
            </a:r>
            <a:r>
              <a:rPr lang="en-US" b="1" i="1" dirty="0" smtClean="0">
                <a:solidFill>
                  <a:srgbClr val="C00000"/>
                </a:solidFill>
              </a:rPr>
              <a:t> </a:t>
            </a:r>
            <a:r>
              <a:rPr lang="en-US" b="1" i="1" dirty="0" err="1">
                <a:solidFill>
                  <a:srgbClr val="C00000"/>
                </a:solidFill>
              </a:rPr>
              <a:t>uključivanjem</a:t>
            </a:r>
            <a:r>
              <a:rPr lang="en-US" b="1" i="1" dirty="0">
                <a:solidFill>
                  <a:srgbClr val="C00000"/>
                </a:solidFill>
              </a:rPr>
              <a:t> u </a:t>
            </a:r>
            <a:r>
              <a:rPr lang="en-US" b="1" i="1" dirty="0" err="1">
                <a:solidFill>
                  <a:srgbClr val="C00000"/>
                </a:solidFill>
              </a:rPr>
              <a:t>rešavanje</a:t>
            </a:r>
            <a:r>
              <a:rPr lang="en-US" b="1" i="1" dirty="0">
                <a:solidFill>
                  <a:srgbClr val="C00000"/>
                </a:solidFill>
              </a:rPr>
              <a:t> </a:t>
            </a:r>
            <a:r>
              <a:rPr lang="en-US" b="1" i="1" dirty="0" err="1">
                <a:solidFill>
                  <a:srgbClr val="C00000"/>
                </a:solidFill>
              </a:rPr>
              <a:t>konkretnih</a:t>
            </a:r>
            <a:r>
              <a:rPr lang="en-US" b="1" i="1" dirty="0">
                <a:solidFill>
                  <a:srgbClr val="C00000"/>
                </a:solidFill>
              </a:rPr>
              <a:t> </a:t>
            </a:r>
            <a:r>
              <a:rPr lang="en-US" b="1" i="1" dirty="0" err="1">
                <a:solidFill>
                  <a:srgbClr val="C00000"/>
                </a:solidFill>
              </a:rPr>
              <a:t>društvenih</a:t>
            </a:r>
            <a:r>
              <a:rPr lang="en-US" b="1" i="1" dirty="0">
                <a:solidFill>
                  <a:srgbClr val="C00000"/>
                </a:solidFill>
              </a:rPr>
              <a:t> </a:t>
            </a:r>
            <a:r>
              <a:rPr lang="en-US" b="1" i="1" dirty="0" err="1" smtClean="0">
                <a:solidFill>
                  <a:srgbClr val="C00000"/>
                </a:solidFill>
              </a:rPr>
              <a:t>problema</a:t>
            </a:r>
            <a:r>
              <a:rPr lang="sr-Latn-RS" b="1" i="1" dirty="0" smtClean="0">
                <a:solidFill>
                  <a:srgbClr val="C00000"/>
                </a:solidFill>
              </a:rPr>
              <a:t>.</a:t>
            </a:r>
            <a:endParaRPr lang="en-US" b="1" i="1" dirty="0">
              <a:solidFill>
                <a:srgbClr val="C00000"/>
              </a:solidFill>
            </a:endParaRPr>
          </a:p>
        </p:txBody>
      </p:sp>
      <p:pic>
        <p:nvPicPr>
          <p:cNvPr id="12" name="Picture Placeholder 11"/>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245" b="10245"/>
          <a:stretch>
            <a:fillRect/>
          </a:stretch>
        </p:blipFill>
        <p:spPr>
          <a:xfrm>
            <a:off x="8366761" y="2441512"/>
            <a:ext cx="3313994" cy="3852606"/>
          </a:xfr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5920" y="2441511"/>
            <a:ext cx="2772076" cy="3852607"/>
          </a:xfrm>
          <a:prstGeom prst="rect">
            <a:avLst/>
          </a:prstGeom>
        </p:spPr>
      </p:pic>
      <p:sp>
        <p:nvSpPr>
          <p:cNvPr id="17" name="Rectangle 16"/>
          <p:cNvSpPr/>
          <p:nvPr/>
        </p:nvSpPr>
        <p:spPr>
          <a:xfrm>
            <a:off x="594360" y="2441511"/>
            <a:ext cx="4861560" cy="3416320"/>
          </a:xfrm>
          <a:prstGeom prst="rect">
            <a:avLst/>
          </a:prstGeom>
        </p:spPr>
        <p:txBody>
          <a:bodyPr wrap="square">
            <a:spAutoFit/>
          </a:bodyPr>
          <a:lstStyle/>
          <a:p>
            <a:r>
              <a:rPr lang="sr-Latn-RS" b="1" i="1" dirty="0" smtClean="0">
                <a:solidFill>
                  <a:schemeClr val="accent2">
                    <a:lumMod val="75000"/>
                  </a:schemeClr>
                </a:solidFill>
              </a:rPr>
              <a:t>ČUVENE JUGOSLOVENSKE OMLADINSKE RADNE AKCIJE – </a:t>
            </a:r>
            <a:r>
              <a:rPr lang="sr-Latn-RS" dirty="0" smtClean="0">
                <a:solidFill>
                  <a:schemeClr val="accent2">
                    <a:lumMod val="75000"/>
                  </a:schemeClr>
                </a:solidFill>
              </a:rPr>
              <a:t>nastale su u </a:t>
            </a:r>
            <a:r>
              <a:rPr lang="sr-Latn-RS" dirty="0">
                <a:solidFill>
                  <a:schemeClr val="accent2">
                    <a:lumMod val="75000"/>
                  </a:schemeClr>
                </a:solidFill>
              </a:rPr>
              <a:t>toku </a:t>
            </a:r>
            <a:r>
              <a:rPr lang="sr-Latn-RS" dirty="0" smtClean="0">
                <a:solidFill>
                  <a:schemeClr val="accent2">
                    <a:lumMod val="75000"/>
                  </a:schemeClr>
                </a:solidFill>
              </a:rPr>
              <a:t>NOB-a</a:t>
            </a:r>
            <a:r>
              <a:rPr lang="sr-Latn-RS" dirty="0">
                <a:solidFill>
                  <a:schemeClr val="accent2">
                    <a:lumMod val="75000"/>
                  </a:schemeClr>
                </a:solidFill>
              </a:rPr>
              <a:t> </a:t>
            </a:r>
            <a:r>
              <a:rPr lang="sr-Latn-RS" dirty="0" smtClean="0">
                <a:solidFill>
                  <a:schemeClr val="accent2">
                    <a:lumMod val="75000"/>
                  </a:schemeClr>
                </a:solidFill>
              </a:rPr>
              <a:t>sa ciljem obnove privrede, infrastrukture, naučnih,sportskih, kulturnih i zabavnih objekata </a:t>
            </a:r>
            <a:r>
              <a:rPr lang="sr-Latn-RS" dirty="0">
                <a:solidFill>
                  <a:schemeClr val="accent2">
                    <a:lumMod val="75000"/>
                  </a:schemeClr>
                </a:solidFill>
              </a:rPr>
              <a:t>u Jugoslaviji. </a:t>
            </a:r>
            <a:endParaRPr lang="sr-Latn-RS" dirty="0" smtClean="0">
              <a:solidFill>
                <a:schemeClr val="accent2">
                  <a:lumMod val="75000"/>
                </a:schemeClr>
              </a:solidFill>
            </a:endParaRPr>
          </a:p>
          <a:p>
            <a:endParaRPr lang="sr-Latn-RS" b="1" i="1" dirty="0" smtClean="0">
              <a:solidFill>
                <a:schemeClr val="accent2">
                  <a:lumMod val="75000"/>
                </a:schemeClr>
              </a:solidFill>
            </a:endParaRPr>
          </a:p>
          <a:p>
            <a:r>
              <a:rPr lang="sr-Latn-RS" b="1" i="1" dirty="0" smtClean="0">
                <a:solidFill>
                  <a:schemeClr val="accent2">
                    <a:lumMod val="75000"/>
                  </a:schemeClr>
                </a:solidFill>
              </a:rPr>
              <a:t> - Najveća  omladinska radna akcija tokom NOB-a bila je „Žetva u Saničkoj dolini“ </a:t>
            </a:r>
            <a:r>
              <a:rPr lang="sr-Latn-RS" dirty="0" smtClean="0">
                <a:solidFill>
                  <a:schemeClr val="accent2">
                    <a:lumMod val="75000"/>
                  </a:schemeClr>
                </a:solidFill>
              </a:rPr>
              <a:t>u kojoj je 1942. godine učestovalo preko 7000 omladinaca.</a:t>
            </a:r>
          </a:p>
          <a:p>
            <a:r>
              <a:rPr lang="sr-Latn-RS" b="1" i="1" dirty="0" smtClean="0">
                <a:solidFill>
                  <a:schemeClr val="accent2">
                    <a:lumMod val="75000"/>
                  </a:schemeClr>
                </a:solidFill>
              </a:rPr>
              <a:t> </a:t>
            </a:r>
          </a:p>
          <a:p>
            <a:r>
              <a:rPr lang="sr-Latn-RS" b="1" i="1" dirty="0" smtClean="0">
                <a:solidFill>
                  <a:schemeClr val="accent2">
                    <a:lumMod val="75000"/>
                  </a:schemeClr>
                </a:solidFill>
              </a:rPr>
              <a:t> - </a:t>
            </a:r>
            <a:r>
              <a:rPr lang="sr-Latn-RS" b="1" i="1" dirty="0" smtClean="0">
                <a:solidFill>
                  <a:schemeClr val="accent2">
                    <a:lumMod val="75000"/>
                  </a:schemeClr>
                </a:solidFill>
              </a:rPr>
              <a:t>Na</a:t>
            </a:r>
            <a:r>
              <a:rPr lang="sr-Latn-RS" b="1" i="1" dirty="0" smtClean="0">
                <a:solidFill>
                  <a:schemeClr val="accent2">
                    <a:lumMod val="75000"/>
                  </a:schemeClr>
                </a:solidFill>
              </a:rPr>
              <a:t> </a:t>
            </a:r>
            <a:r>
              <a:rPr lang="sr-Latn-RS" b="1" i="1" dirty="0" smtClean="0">
                <a:solidFill>
                  <a:schemeClr val="accent2">
                    <a:lumMod val="75000"/>
                  </a:schemeClr>
                </a:solidFill>
              </a:rPr>
              <a:t>izgradnji puta Bratstvo Jedinstvo – Beograd- Zagreb</a:t>
            </a:r>
            <a:r>
              <a:rPr lang="en-US" b="1" i="1" dirty="0" smtClean="0">
                <a:solidFill>
                  <a:schemeClr val="accent2">
                    <a:lumMod val="75000"/>
                  </a:schemeClr>
                </a:solidFill>
              </a:rPr>
              <a:t>, </a:t>
            </a:r>
            <a:r>
              <a:rPr lang="en-US" dirty="0" smtClean="0">
                <a:solidFill>
                  <a:schemeClr val="accent2">
                    <a:lumMod val="75000"/>
                  </a:schemeClr>
                </a:solidFill>
              </a:rPr>
              <a:t>do </a:t>
            </a:r>
            <a:r>
              <a:rPr lang="en-US" dirty="0" err="1" smtClean="0">
                <a:solidFill>
                  <a:schemeClr val="accent2">
                    <a:lumMod val="75000"/>
                  </a:schemeClr>
                </a:solidFill>
              </a:rPr>
              <a:t>jula</a:t>
            </a:r>
            <a:r>
              <a:rPr lang="en-US" dirty="0" smtClean="0">
                <a:solidFill>
                  <a:schemeClr val="accent2">
                    <a:lumMod val="75000"/>
                  </a:schemeClr>
                </a:solidFill>
              </a:rPr>
              <a:t> 1950.  </a:t>
            </a:r>
            <a:r>
              <a:rPr lang="en-US" dirty="0" err="1">
                <a:solidFill>
                  <a:schemeClr val="accent2">
                    <a:lumMod val="75000"/>
                  </a:schemeClr>
                </a:solidFill>
              </a:rPr>
              <a:t>radilo</a:t>
            </a:r>
            <a:r>
              <a:rPr lang="en-US" dirty="0">
                <a:solidFill>
                  <a:schemeClr val="accent2">
                    <a:lumMod val="75000"/>
                  </a:schemeClr>
                </a:solidFill>
              </a:rPr>
              <a:t> </a:t>
            </a:r>
            <a:r>
              <a:rPr lang="sr-Latn-RS" dirty="0" smtClean="0">
                <a:solidFill>
                  <a:schemeClr val="accent2">
                    <a:lumMod val="75000"/>
                  </a:schemeClr>
                </a:solidFill>
              </a:rPr>
              <a:t>je više od </a:t>
            </a:r>
            <a:r>
              <a:rPr lang="en-US" dirty="0" smtClean="0">
                <a:solidFill>
                  <a:schemeClr val="accent2">
                    <a:lumMod val="75000"/>
                  </a:schemeClr>
                </a:solidFill>
              </a:rPr>
              <a:t>250.000 </a:t>
            </a:r>
            <a:r>
              <a:rPr lang="en-US" dirty="0" err="1" smtClean="0">
                <a:solidFill>
                  <a:schemeClr val="accent2">
                    <a:lumMod val="75000"/>
                  </a:schemeClr>
                </a:solidFill>
              </a:rPr>
              <a:t>omladinaca</a:t>
            </a:r>
            <a:r>
              <a:rPr lang="sr-Latn-RS" dirty="0">
                <a:solidFill>
                  <a:schemeClr val="accent2">
                    <a:lumMod val="75000"/>
                  </a:schemeClr>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6547451"/>
      </p:ext>
    </p:extLst>
  </p:cSld>
  <p:clrMapOvr>
    <a:masterClrMapping/>
  </p:clrMapOvr>
  <mc:AlternateContent xmlns:mc="http://schemas.openxmlformats.org/markup-compatibility/2006">
    <mc:Choice xmlns:p14="http://schemas.microsoft.com/office/powerpoint/2010/main" Requires="p14">
      <p:transition spd="slow" p14:dur="2000" advTm="63138"/>
    </mc:Choice>
    <mc:Fallback>
      <p:transition spd="slow" advTm="63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xmlns="" id="{3111B687-3781-4457-A624-86311FC69082}"/>
              </a:ext>
            </a:extLst>
          </p:cNvPr>
          <p:cNvPicPr>
            <a:picLocks noGrp="1" noChangeAspect="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a:xfrm>
            <a:off x="7406640" y="0"/>
            <a:ext cx="4785360" cy="6858000"/>
          </a:xfrm>
        </p:spPr>
      </p:pic>
      <p:sp>
        <p:nvSpPr>
          <p:cNvPr id="4" name="Title 3" descr="Title">
            <a:extLst>
              <a:ext uri="{FF2B5EF4-FFF2-40B4-BE49-F238E27FC236}">
                <a16:creationId xmlns:a16="http://schemas.microsoft.com/office/drawing/2014/main" xmlns="" id="{DFF36EE7-AE57-42F4-ACA9-A328C1F4EA02}"/>
              </a:ext>
            </a:extLst>
          </p:cNvPr>
          <p:cNvSpPr>
            <a:spLocks noGrp="1"/>
          </p:cNvSpPr>
          <p:nvPr>
            <p:ph type="title"/>
          </p:nvPr>
        </p:nvSpPr>
        <p:spPr>
          <a:xfrm>
            <a:off x="640080" y="243840"/>
            <a:ext cx="6461760" cy="733116"/>
          </a:xfrm>
        </p:spPr>
        <p:txBody>
          <a:bodyPr/>
          <a:lstStyle/>
          <a:p>
            <a:r>
              <a:rPr lang="sr-Latn-RS" b="1" dirty="0" smtClean="0"/>
              <a:t>ZAŠTO JE VOLONTIRANJE </a:t>
            </a:r>
            <a:r>
              <a:rPr lang="sr-Latn-RS" b="1" dirty="0"/>
              <a:t>VAŽNO</a:t>
            </a:r>
            <a:r>
              <a:rPr lang="sr-Latn-RS" b="1" dirty="0" smtClean="0"/>
              <a:t>?</a:t>
            </a:r>
            <a:br>
              <a:rPr lang="sr-Latn-RS" b="1" dirty="0" smtClean="0"/>
            </a:br>
            <a:r>
              <a:rPr lang="sr-Latn-RS" b="1" i="1" dirty="0" smtClean="0"/>
              <a:t> </a:t>
            </a:r>
            <a:br>
              <a:rPr lang="sr-Latn-RS" b="1" i="1" dirty="0" smtClean="0"/>
            </a:br>
            <a:r>
              <a:rPr lang="sr-Latn-RS" sz="2000" b="1" i="1" dirty="0" smtClean="0"/>
              <a:t>VOLONTERI </a:t>
            </a:r>
            <a:r>
              <a:rPr lang="sr-Latn-RS" sz="2000" b="1" i="1" dirty="0"/>
              <a:t>PREDSTAVLJAJU ZNAČAJAN POTENCIJAL DRUŠTVENOG RAZVOJA. </a:t>
            </a:r>
            <a:endParaRPr lang="en-US" dirty="0"/>
          </a:p>
        </p:txBody>
      </p:sp>
      <p:sp>
        <p:nvSpPr>
          <p:cNvPr id="23" name="Text Placeholder 22" descr="content block 1">
            <a:extLst>
              <a:ext uri="{FF2B5EF4-FFF2-40B4-BE49-F238E27FC236}">
                <a16:creationId xmlns:a16="http://schemas.microsoft.com/office/drawing/2014/main" xmlns="" id="{B88939B0-5B9A-4423-AFD1-CF6B22268795}"/>
              </a:ext>
            </a:extLst>
          </p:cNvPr>
          <p:cNvSpPr>
            <a:spLocks noGrp="1"/>
          </p:cNvSpPr>
          <p:nvPr>
            <p:ph type="body" sz="quarter" idx="11"/>
          </p:nvPr>
        </p:nvSpPr>
        <p:spPr>
          <a:xfrm>
            <a:off x="624840" y="2179320"/>
            <a:ext cx="6537960" cy="4267880"/>
          </a:xfrm>
        </p:spPr>
        <p:txBody>
          <a:bodyPr/>
          <a:lstStyle/>
          <a:p>
            <a:pPr marL="342900" indent="-342900">
              <a:buFont typeface="Arial" pitchFamily="34" charset="0"/>
              <a:buChar char="•"/>
            </a:pPr>
            <a:r>
              <a:rPr lang="sr-Latn-RS" sz="2000" b="1" dirty="0" smtClean="0"/>
              <a:t>HUMANOST</a:t>
            </a:r>
            <a:r>
              <a:rPr lang="sr-Latn-RS" sz="2000" b="1" dirty="0"/>
              <a:t>: </a:t>
            </a:r>
            <a:r>
              <a:rPr lang="sr-Latn-RS" sz="2000" dirty="0"/>
              <a:t>PRUŽANJE POMOĆI ONIMA KOJIMA JE POMOĆ NEOPHODNA</a:t>
            </a:r>
          </a:p>
          <a:p>
            <a:pPr marL="342900" indent="-342900">
              <a:buFont typeface="Arial" pitchFamily="34" charset="0"/>
              <a:buChar char="•"/>
            </a:pPr>
            <a:r>
              <a:rPr lang="sr-Latn-RS" sz="2000" b="1" dirty="0" smtClean="0"/>
              <a:t>UČENJE</a:t>
            </a:r>
            <a:r>
              <a:rPr lang="sr-Latn-RS" sz="2000" b="1" dirty="0" smtClean="0"/>
              <a:t>: </a:t>
            </a:r>
            <a:r>
              <a:rPr lang="sr-Latn-RS" sz="2000" dirty="0" smtClean="0"/>
              <a:t>KROZ USVAJANJE NOVIH ZNANJA I VEŠTINA</a:t>
            </a:r>
          </a:p>
          <a:p>
            <a:pPr marL="342900" indent="-342900">
              <a:buFont typeface="Arial" pitchFamily="34" charset="0"/>
              <a:buChar char="•"/>
            </a:pPr>
            <a:r>
              <a:rPr lang="sr-Latn-RS" sz="2000" b="1" dirty="0" smtClean="0"/>
              <a:t>SOCIJALIZACIJA </a:t>
            </a:r>
            <a:r>
              <a:rPr lang="sr-Latn-RS" sz="2000" dirty="0"/>
              <a:t>:</a:t>
            </a:r>
            <a:r>
              <a:rPr lang="sr-Latn-RS" sz="2000" dirty="0" smtClean="0"/>
              <a:t> UPOZNAVANJE I SARADNJA SA DRUGIM LJUDIMA  U OSTVARIVANJU ZAJEDNIČKIH CILJEVA</a:t>
            </a:r>
          </a:p>
          <a:p>
            <a:pPr marL="342900" indent="-342900">
              <a:buFont typeface="Arial" pitchFamily="34" charset="0"/>
              <a:buChar char="•"/>
            </a:pPr>
            <a:r>
              <a:rPr lang="sr-Latn-RS" sz="2000" b="1" dirty="0" smtClean="0"/>
              <a:t>KULTURA : </a:t>
            </a:r>
            <a:r>
              <a:rPr lang="sr-Latn-RS" sz="2000" dirty="0" smtClean="0"/>
              <a:t>KROZ AKTIVAN RAD U KULTURI I UPOZNAVANJE RAZLIČITIH KULTURA I KULTURNIH PRAKSI</a:t>
            </a:r>
          </a:p>
          <a:p>
            <a:pPr marL="342900" indent="-342900">
              <a:buFont typeface="Arial" pitchFamily="34" charset="0"/>
              <a:buChar char="•"/>
            </a:pPr>
            <a:r>
              <a:rPr lang="sr-Latn-RS" sz="2000" b="1" dirty="0" smtClean="0"/>
              <a:t>DRUGI PSIHOLOŠKI MOTIVI </a:t>
            </a:r>
            <a:r>
              <a:rPr lang="sr-Latn-RS" sz="2000" dirty="0" smtClean="0"/>
              <a:t>– SAMOPOŠTOVANJE, SAMOZAŠTITA, PREVENCIJA DELIKVENTNOG PONAŠANJA </a:t>
            </a:r>
          </a:p>
          <a:p>
            <a:pPr marL="342900" indent="-342900">
              <a:buFont typeface="Arial" pitchFamily="34" charset="0"/>
              <a:buChar char="•"/>
            </a:pPr>
            <a:r>
              <a:rPr lang="sr-Latn-RS" sz="2000" b="1" dirty="0" smtClean="0"/>
              <a:t>KARIJERA</a:t>
            </a:r>
            <a:r>
              <a:rPr lang="sr-Latn-RS" sz="2000" b="1" dirty="0"/>
              <a:t>: </a:t>
            </a:r>
            <a:r>
              <a:rPr lang="sr-Latn-RS" sz="2000" dirty="0"/>
              <a:t>POBOLJŠANJE PROFESIONALNIH MOGUĆNOSTI I </a:t>
            </a:r>
            <a:r>
              <a:rPr lang="sr-Latn-RS" sz="2000" dirty="0" smtClean="0"/>
              <a:t>KOMPETENCIJA</a:t>
            </a:r>
          </a:p>
          <a:p>
            <a:endParaRPr lang="sr-Latn-RS" sz="2000" b="1" i="1" dirty="0" smtClean="0"/>
          </a:p>
          <a:p>
            <a:endParaRPr lang="sr-Latn-RS" dirty="0"/>
          </a:p>
          <a:p>
            <a:endParaRPr lang="sr-Latn-RS" dirty="0" smtClean="0"/>
          </a:p>
          <a:p>
            <a:endParaRPr lang="sr-Latn-RS" dirty="0"/>
          </a:p>
        </p:txBody>
      </p:sp>
      <p:sp>
        <p:nvSpPr>
          <p:cNvPr id="14" name="Rectangle 13">
            <a:extLst>
              <a:ext uri="{FF2B5EF4-FFF2-40B4-BE49-F238E27FC236}">
                <a16:creationId xmlns:a16="http://schemas.microsoft.com/office/drawing/2014/main" xmlns="" id="{C862BC4D-BD7A-417E-A34A-59CE4D4A6AC8}"/>
              </a:ext>
              <a:ext uri="{C183D7F6-B498-43B3-948B-1728B52AA6E4}">
                <adec:decorative xmlns:adec="http://schemas.microsoft.com/office/drawing/2017/decorative" xmlns=""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652937FB-CDE3-46B3-8481-AB5DB8C4BABA}"/>
              </a:ext>
              <a:ext uri="{C183D7F6-B498-43B3-948B-1728B52AA6E4}">
                <adec:decorative xmlns:adec="http://schemas.microsoft.com/office/drawing/2017/decorative" xmlns=""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xmlns="" id="{79161314-0A22-4109-A2B1-41E87EFE1E18}"/>
              </a:ext>
              <a:ext uri="{C183D7F6-B498-43B3-948B-1728B52AA6E4}">
                <adec:decorative xmlns:adec="http://schemas.microsoft.com/office/drawing/2017/decorative" xmlns=""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6</a:t>
            </a:fld>
            <a:endParaRPr lang="en-US" sz="1200"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8823178"/>
      </p:ext>
    </p:extLst>
  </p:cSld>
  <p:clrMapOvr>
    <a:masterClrMapping/>
  </p:clrMapOvr>
  <mc:AlternateContent xmlns:mc="http://schemas.openxmlformats.org/markup-compatibility/2006">
    <mc:Choice xmlns:p14="http://schemas.microsoft.com/office/powerpoint/2010/main" Requires="p14">
      <p:transition spd="slow" p14:dur="2000" advTm="61685"/>
    </mc:Choice>
    <mc:Fallback>
      <p:transition spd="slow" advTm="61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close up of clock">
            <a:extLst>
              <a:ext uri="{FF2B5EF4-FFF2-40B4-BE49-F238E27FC236}">
                <a16:creationId xmlns:a16="http://schemas.microsoft.com/office/drawing/2014/main" xmlns="" id="{83B20FBB-8217-4FB0-BC35-E49BA9252554}"/>
              </a:ext>
            </a:extLst>
          </p:cNvPr>
          <p:cNvPicPr>
            <a:picLocks noGrp="1" noChangeAspect="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girl with headphones, backpack, and stack of binders/books">
            <a:extLst>
              <a:ext uri="{FF2B5EF4-FFF2-40B4-BE49-F238E27FC236}">
                <a16:creationId xmlns:a16="http://schemas.microsoft.com/office/drawing/2014/main" xmlns="" id="{68B6FFC1-6A21-4DAC-82BC-F2966925C165}"/>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a:stretch/>
        </p:blipFill>
        <p:spPr>
          <a:xfrm>
            <a:off x="0" y="28800"/>
            <a:ext cx="8087304" cy="6858000"/>
          </a:xfrm>
        </p:spPr>
      </p:pic>
      <p:grpSp>
        <p:nvGrpSpPr>
          <p:cNvPr id="9" name="Group 8">
            <a:extLst>
              <a:ext uri="{FF2B5EF4-FFF2-40B4-BE49-F238E27FC236}">
                <a16:creationId xmlns:a16="http://schemas.microsoft.com/office/drawing/2014/main" xmlns="" id="{E7969C14-1078-4610-9BC5-74119C9B87BE}"/>
              </a:ext>
              <a:ext uri="{C183D7F6-B498-43B3-948B-1728B52AA6E4}">
                <adec:decorative xmlns:adec="http://schemas.microsoft.com/office/drawing/2017/decorative" xmlns=""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xmlns="" id="{E531D018-EFA3-4346-AB80-7CE436393D9E}"/>
                </a:ext>
                <a:ext uri="{C183D7F6-B498-43B3-948B-1728B52AA6E4}">
                  <adec:decorative xmlns:adec="http://schemas.microsoft.com/office/drawing/2017/decorative" xmlns="" val="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xmlns="" id="{FA9D7AC8-80D5-49DC-A585-FCFFA6CA4B66}"/>
                </a:ext>
                <a:ext uri="{C183D7F6-B498-43B3-948B-1728B52AA6E4}">
                  <adec:decorative xmlns:adec="http://schemas.microsoft.com/office/drawing/2017/decorative" xmlns="" val="1"/>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xmlns="" id="{18CDD97B-6E25-4FB4-B239-493E54AA0830}"/>
              </a:ext>
            </a:extLst>
          </p:cNvPr>
          <p:cNvSpPr>
            <a:spLocks noGrp="1"/>
          </p:cNvSpPr>
          <p:nvPr>
            <p:ph type="title"/>
          </p:nvPr>
        </p:nvSpPr>
        <p:spPr>
          <a:xfrm>
            <a:off x="182880" y="4822960"/>
            <a:ext cx="7056120" cy="822960"/>
          </a:xfrm>
        </p:spPr>
        <p:txBody>
          <a:bodyPr/>
          <a:lstStyle/>
          <a:p>
            <a:r>
              <a:rPr lang="sr-Latn-RS" dirty="0" smtClean="0">
                <a:solidFill>
                  <a:schemeClr val="bg1"/>
                </a:solidFill>
              </a:rPr>
              <a:t>VOLONTERIZAM U EVROPSKIM OKVIRIMA</a:t>
            </a:r>
            <a:endParaRPr lang="en-US" dirty="0">
              <a:solidFill>
                <a:schemeClr val="bg1"/>
              </a:solidFill>
            </a:endParaRPr>
          </a:p>
        </p:txBody>
      </p:sp>
      <p:sp>
        <p:nvSpPr>
          <p:cNvPr id="14" name="Rectangle 13">
            <a:extLst>
              <a:ext uri="{FF2B5EF4-FFF2-40B4-BE49-F238E27FC236}">
                <a16:creationId xmlns:a16="http://schemas.microsoft.com/office/drawing/2014/main" xmlns="" id="{C862BC4D-BD7A-417E-A34A-59CE4D4A6AC8}"/>
              </a:ext>
              <a:ext uri="{C183D7F6-B498-43B3-948B-1728B52AA6E4}">
                <adec:decorative xmlns:adec="http://schemas.microsoft.com/office/drawing/2017/decorative" xmlns=""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xmlns="" id="{652937FB-CDE3-46B3-8481-AB5DB8C4BABA}"/>
              </a:ext>
              <a:ext uri="{C183D7F6-B498-43B3-948B-1728B52AA6E4}">
                <adec:decorative xmlns:adec="http://schemas.microsoft.com/office/drawing/2017/decorative" xmlns=""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xmlns="" id="{C2827A65-383D-4D68-9F51-F76C2370BF65}"/>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7</a:t>
            </a:fld>
            <a:endParaRPr lang="en-US" sz="1200"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4334464"/>
      </p:ext>
    </p:extLst>
  </p:cSld>
  <p:clrMapOvr>
    <a:masterClrMapping/>
  </p:clrMapOvr>
  <mc:AlternateContent xmlns:mc="http://schemas.openxmlformats.org/markup-compatibility/2006">
    <mc:Choice xmlns:p14="http://schemas.microsoft.com/office/powerpoint/2010/main" Requires="p14">
      <p:transition spd="slow" p14:dur="2000" advTm="6331"/>
    </mc:Choice>
    <mc:Fallback>
      <p:transition spd="slow" advTm="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6719" y="557439"/>
            <a:ext cx="5593079" cy="5980521"/>
          </a:xfrm>
        </p:spPr>
        <p:txBody>
          <a:bodyPr/>
          <a:lstStyle/>
          <a:p>
            <a:r>
              <a:rPr lang="sr-Latn-RS" sz="2000" b="1" i="1" dirty="0">
                <a:solidFill>
                  <a:schemeClr val="tx1"/>
                </a:solidFill>
              </a:rPr>
              <a:t>UJEDINJENE NACIJE </a:t>
            </a:r>
            <a:r>
              <a:rPr lang="sr-Latn-RS" sz="2000" b="1" dirty="0">
                <a:solidFill>
                  <a:schemeClr val="tx1"/>
                </a:solidFill>
              </a:rPr>
              <a:t>I </a:t>
            </a:r>
            <a:r>
              <a:rPr lang="sr-Latn-RS" sz="2000" b="1" i="1" dirty="0">
                <a:solidFill>
                  <a:schemeClr val="tx1"/>
                </a:solidFill>
              </a:rPr>
              <a:t>SAVET EVROPE</a:t>
            </a:r>
            <a:r>
              <a:rPr lang="sr-Latn-RS" sz="2000" b="1" dirty="0">
                <a:solidFill>
                  <a:schemeClr val="tx1"/>
                </a:solidFill>
              </a:rPr>
              <a:t> </a:t>
            </a:r>
            <a:r>
              <a:rPr lang="sr-Latn-RS" sz="2000" b="1" dirty="0" smtClean="0">
                <a:solidFill>
                  <a:schemeClr val="tx1"/>
                </a:solidFill>
              </a:rPr>
              <a:t/>
            </a:r>
            <a:br>
              <a:rPr lang="sr-Latn-RS" sz="2000" b="1" dirty="0" smtClean="0">
                <a:solidFill>
                  <a:schemeClr val="tx1"/>
                </a:solidFill>
              </a:rPr>
            </a:br>
            <a:r>
              <a:rPr lang="sr-Latn-RS" sz="2000" b="1" dirty="0" smtClean="0">
                <a:solidFill>
                  <a:schemeClr val="tx1"/>
                </a:solidFill>
              </a:rPr>
              <a:t>AKTIVNO </a:t>
            </a:r>
            <a:r>
              <a:rPr lang="sr-Latn-RS" sz="2000" b="1" dirty="0">
                <a:solidFill>
                  <a:schemeClr val="tx1"/>
                </a:solidFill>
              </a:rPr>
              <a:t>PRUŽAJU PODRŠKU I PROMOVIŠU VOLONTERIZAM.</a:t>
            </a:r>
            <a:br>
              <a:rPr lang="sr-Latn-RS" sz="2000" b="1" dirty="0">
                <a:solidFill>
                  <a:schemeClr val="tx1"/>
                </a:solidFill>
              </a:rPr>
            </a:br>
            <a:r>
              <a:rPr lang="sr-Latn-RS" sz="2000" b="1" dirty="0">
                <a:solidFill>
                  <a:schemeClr val="tx1"/>
                </a:solidFill>
              </a:rPr>
              <a:t/>
            </a:r>
            <a:br>
              <a:rPr lang="sr-Latn-RS" sz="2000" b="1" dirty="0">
                <a:solidFill>
                  <a:schemeClr val="tx1"/>
                </a:solidFill>
              </a:rPr>
            </a:br>
            <a:r>
              <a:rPr lang="sr-Latn-RS" sz="1800" b="1" dirty="0" smtClean="0">
                <a:solidFill>
                  <a:schemeClr val="tx1"/>
                </a:solidFill>
              </a:rPr>
              <a:t>EVROPSKA </a:t>
            </a:r>
            <a:r>
              <a:rPr lang="sr-Latn-RS" sz="1800" b="1" dirty="0" smtClean="0">
                <a:solidFill>
                  <a:schemeClr val="tx1"/>
                </a:solidFill>
              </a:rPr>
              <a:t>STRATEGIJA ZA </a:t>
            </a:r>
            <a:r>
              <a:rPr lang="sr-Latn-RS" sz="1800" b="1" dirty="0" smtClean="0">
                <a:solidFill>
                  <a:schemeClr val="tx1"/>
                </a:solidFill>
              </a:rPr>
              <a:t>MLADE (</a:t>
            </a:r>
            <a:r>
              <a:rPr lang="sr-Latn-RS" sz="1800" b="1" dirty="0" smtClean="0">
                <a:solidFill>
                  <a:schemeClr val="tx1"/>
                </a:solidFill>
              </a:rPr>
              <a:t>2019 - 2027) </a:t>
            </a:r>
            <a:r>
              <a:rPr lang="sr-Latn-RS" sz="2000" b="1" dirty="0" smtClean="0">
                <a:solidFill>
                  <a:schemeClr val="tx1"/>
                </a:solidFill>
              </a:rPr>
              <a:t/>
            </a:r>
            <a:br>
              <a:rPr lang="sr-Latn-RS" sz="2000" b="1" dirty="0" smtClean="0">
                <a:solidFill>
                  <a:schemeClr val="tx1"/>
                </a:solidFill>
              </a:rPr>
            </a:br>
            <a:r>
              <a:rPr lang="sr-Latn-RS" sz="1800" dirty="0" smtClean="0">
                <a:solidFill>
                  <a:schemeClr val="tx1"/>
                </a:solidFill>
              </a:rPr>
              <a:t>prepoznaje značaj volonterizma u smislu unapređenja učešća mladih u političkom i društvenom životu, kroz  volonterizam  </a:t>
            </a:r>
            <a:r>
              <a:rPr lang="sr-Latn-RS" sz="1800" dirty="0" smtClean="0">
                <a:solidFill>
                  <a:schemeClr val="tx1"/>
                </a:solidFill>
              </a:rPr>
              <a:t>i solidarne aktivnosti. Osnovni cilj ovih programa je </a:t>
            </a:r>
            <a:r>
              <a:rPr lang="sr-Latn-RS" sz="1800" dirty="0" smtClean="0">
                <a:solidFill>
                  <a:schemeClr val="tx1"/>
                </a:solidFill>
              </a:rPr>
              <a:t>da se obezbede osnovna sredstva kako bi mladi zauzeli svoja mesta u zajednici, što se ostvaruje kroz programe solidarnosti, mobilnosti i neformalnog učenja</a:t>
            </a:r>
            <a:r>
              <a:rPr lang="sr-Latn-RS" sz="2000" dirty="0" smtClean="0">
                <a:solidFill>
                  <a:schemeClr val="tx1"/>
                </a:solidFill>
              </a:rPr>
              <a:t>.</a:t>
            </a:r>
            <a:endParaRPr lang="en-US" sz="2000" dirty="0">
              <a:solidFill>
                <a:schemeClr val="tx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 y="3642361"/>
            <a:ext cx="5608319" cy="293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a:spLocks noGrp="1"/>
          </p:cNvSpPr>
          <p:nvPr>
            <p:ph type="title"/>
          </p:nvPr>
        </p:nvSpPr>
        <p:spPr>
          <a:xfrm>
            <a:off x="5989320" y="474345"/>
            <a:ext cx="6035040" cy="5120640"/>
          </a:xfrm>
        </p:spPr>
        <p:txBody>
          <a:bodyPr/>
          <a:lstStyle/>
          <a:p>
            <a:pPr marL="342900" indent="-342900">
              <a:buFont typeface="Arial" pitchFamily="34" charset="0"/>
              <a:buChar char="•"/>
            </a:pPr>
            <a:r>
              <a:rPr lang="en-US" sz="2000" b="1" i="1" dirty="0" smtClean="0">
                <a:solidFill>
                  <a:srgbClr val="FF0000"/>
                </a:solidFill>
              </a:rPr>
              <a:t>European </a:t>
            </a:r>
            <a:r>
              <a:rPr lang="en-US" sz="2000" b="1" i="1" dirty="0">
                <a:solidFill>
                  <a:srgbClr val="FF0000"/>
                </a:solidFill>
              </a:rPr>
              <a:t>Solidarity </a:t>
            </a:r>
            <a:r>
              <a:rPr lang="en-US" sz="2000" b="1" i="1" dirty="0" smtClean="0">
                <a:solidFill>
                  <a:srgbClr val="FF0000"/>
                </a:solidFill>
              </a:rPr>
              <a:t>Corps</a:t>
            </a:r>
            <a:r>
              <a:rPr lang="sr-Latn-RS" sz="2000" dirty="0" smtClean="0">
                <a:solidFill>
                  <a:srgbClr val="FF0000"/>
                </a:solidFill>
              </a:rPr>
              <a:t> program koji nudi mladima priliku da učestvuju u volonterskim aktivnostima širom Evrope i humanitarnim aktivnostima na globalnom nivou. Budžet za 2021-2027: 1 milijarda EUR,  preko 138 miliona EUR dostupnih za volonterske aktivnosti u 2022. godini</a:t>
            </a:r>
            <a:br>
              <a:rPr lang="sr-Latn-RS" sz="2000" dirty="0" smtClean="0">
                <a:solidFill>
                  <a:srgbClr val="FF0000"/>
                </a:solidFill>
              </a:rPr>
            </a:br>
            <a:r>
              <a:rPr lang="sr-Latn-RS" sz="2000" dirty="0" smtClean="0">
                <a:solidFill>
                  <a:srgbClr val="FF0000"/>
                </a:solidFill>
              </a:rPr>
              <a:t/>
            </a:r>
            <a:br>
              <a:rPr lang="sr-Latn-RS" sz="2000" dirty="0" smtClean="0">
                <a:solidFill>
                  <a:srgbClr val="FF0000"/>
                </a:solidFill>
              </a:rPr>
            </a:br>
            <a:r>
              <a:rPr lang="sr-Latn-RS" sz="2000" b="1" i="1" dirty="0" smtClean="0">
                <a:solidFill>
                  <a:srgbClr val="FF0000"/>
                </a:solidFill>
              </a:rPr>
              <a:t>E</a:t>
            </a:r>
            <a:r>
              <a:rPr lang="en-US" sz="2000" b="1" i="1" dirty="0" err="1" smtClean="0">
                <a:solidFill>
                  <a:srgbClr val="FF0000"/>
                </a:solidFill>
              </a:rPr>
              <a:t>rasmus</a:t>
            </a:r>
            <a:r>
              <a:rPr lang="en-US" sz="2000" b="1" i="1" dirty="0">
                <a:solidFill>
                  <a:srgbClr val="FF0000"/>
                </a:solidFill>
              </a:rPr>
              <a:t>+ </a:t>
            </a:r>
            <a:r>
              <a:rPr lang="en-US" sz="2000" b="1" i="1" dirty="0" smtClean="0">
                <a:solidFill>
                  <a:srgbClr val="FF0000"/>
                </a:solidFill>
              </a:rPr>
              <a:t>program</a:t>
            </a:r>
            <a:r>
              <a:rPr lang="en-US" sz="2000" dirty="0" smtClean="0">
                <a:solidFill>
                  <a:srgbClr val="FF0000"/>
                </a:solidFill>
              </a:rPr>
              <a:t>, </a:t>
            </a:r>
            <a:r>
              <a:rPr lang="sr-Latn-RS" sz="2000" dirty="0" smtClean="0">
                <a:solidFill>
                  <a:srgbClr val="FF0000"/>
                </a:solidFill>
              </a:rPr>
              <a:t>koji nudi transnacionalnu mobilnost u oblasti edukacije za mlade ljude i nastavnike</a:t>
            </a:r>
            <a:r>
              <a:rPr lang="en-US" sz="2000" dirty="0" smtClean="0">
                <a:solidFill>
                  <a:srgbClr val="FF0000"/>
                </a:solidFill>
              </a:rPr>
              <a:t>;</a:t>
            </a:r>
            <a:r>
              <a:rPr lang="sr-Latn-RS" sz="2000" dirty="0" smtClean="0">
                <a:solidFill>
                  <a:srgbClr val="FF0000"/>
                </a:solidFill>
              </a:rPr>
              <a:t/>
            </a:r>
            <a:br>
              <a:rPr lang="sr-Latn-RS" sz="2000" dirty="0" smtClean="0">
                <a:solidFill>
                  <a:srgbClr val="FF0000"/>
                </a:solidFill>
              </a:rPr>
            </a:br>
            <a:r>
              <a:rPr lang="sr-Latn-RS" sz="2000" dirty="0" smtClean="0">
                <a:solidFill>
                  <a:srgbClr val="FF0000"/>
                </a:solidFill>
              </a:rPr>
              <a:t/>
            </a:r>
            <a:br>
              <a:rPr lang="sr-Latn-RS" sz="2000" dirty="0" smtClean="0">
                <a:solidFill>
                  <a:srgbClr val="FF0000"/>
                </a:solidFill>
              </a:rPr>
            </a:br>
            <a:r>
              <a:rPr lang="en-US" sz="2000" b="1" i="1" dirty="0" err="1" smtClean="0">
                <a:solidFill>
                  <a:srgbClr val="FF0000"/>
                </a:solidFill>
              </a:rPr>
              <a:t>Inicijative</a:t>
            </a:r>
            <a:r>
              <a:rPr lang="en-US" sz="2000" b="1" i="1" dirty="0" smtClean="0">
                <a:solidFill>
                  <a:srgbClr val="FF0000"/>
                </a:solidFill>
              </a:rPr>
              <a:t> </a:t>
            </a:r>
            <a:r>
              <a:rPr lang="en-US" sz="2000" b="1" i="1" dirty="0">
                <a:solidFill>
                  <a:srgbClr val="FF0000"/>
                </a:solidFill>
              </a:rPr>
              <a:t>„</a:t>
            </a:r>
            <a:r>
              <a:rPr lang="en-US" sz="2000" b="1" i="1" dirty="0" err="1">
                <a:solidFill>
                  <a:srgbClr val="FF0000"/>
                </a:solidFill>
              </a:rPr>
              <a:t>Mladi</a:t>
            </a:r>
            <a:r>
              <a:rPr lang="en-US" sz="2000" b="1" i="1" dirty="0">
                <a:solidFill>
                  <a:srgbClr val="FF0000"/>
                </a:solidFill>
              </a:rPr>
              <a:t> u </a:t>
            </a:r>
            <a:r>
              <a:rPr lang="en-US" sz="2000" b="1" i="1" dirty="0" err="1">
                <a:solidFill>
                  <a:srgbClr val="FF0000"/>
                </a:solidFill>
              </a:rPr>
              <a:t>pokretu</a:t>
            </a:r>
            <a:r>
              <a:rPr lang="en-US" sz="2000" b="1" i="1" dirty="0">
                <a:solidFill>
                  <a:srgbClr val="FF0000"/>
                </a:solidFill>
              </a:rPr>
              <a:t>“ (Youth on the Move) </a:t>
            </a:r>
            <a:r>
              <a:rPr lang="en-US" sz="2000" b="1" i="1" dirty="0" err="1">
                <a:solidFill>
                  <a:srgbClr val="FF0000"/>
                </a:solidFill>
              </a:rPr>
              <a:t>i</a:t>
            </a:r>
            <a:r>
              <a:rPr lang="en-US" sz="2000" b="1" i="1" dirty="0">
                <a:solidFill>
                  <a:srgbClr val="FF0000"/>
                </a:solidFill>
              </a:rPr>
              <a:t> „Agenda </a:t>
            </a:r>
            <a:r>
              <a:rPr lang="en-US" sz="2000" b="1" i="1" dirty="0" err="1">
                <a:solidFill>
                  <a:srgbClr val="FF0000"/>
                </a:solidFill>
              </a:rPr>
              <a:t>za</a:t>
            </a:r>
            <a:r>
              <a:rPr lang="en-US" sz="2000" b="1" i="1" dirty="0">
                <a:solidFill>
                  <a:srgbClr val="FF0000"/>
                </a:solidFill>
              </a:rPr>
              <a:t> </a:t>
            </a:r>
            <a:r>
              <a:rPr lang="en-US" sz="2000" b="1" i="1" dirty="0" err="1">
                <a:solidFill>
                  <a:srgbClr val="FF0000"/>
                </a:solidFill>
              </a:rPr>
              <a:t>nove</a:t>
            </a:r>
            <a:r>
              <a:rPr lang="en-US" sz="2000" b="1" i="1" dirty="0">
                <a:solidFill>
                  <a:srgbClr val="FF0000"/>
                </a:solidFill>
              </a:rPr>
              <a:t> </a:t>
            </a:r>
            <a:r>
              <a:rPr lang="en-US" sz="2000" b="1" i="1" dirty="0" err="1">
                <a:solidFill>
                  <a:srgbClr val="FF0000"/>
                </a:solidFill>
              </a:rPr>
              <a:t>veštine</a:t>
            </a:r>
            <a:r>
              <a:rPr lang="en-US" sz="2000" b="1" i="1" dirty="0">
                <a:solidFill>
                  <a:srgbClr val="FF0000"/>
                </a:solidFill>
              </a:rPr>
              <a:t> </a:t>
            </a:r>
            <a:r>
              <a:rPr lang="en-US" sz="2000" b="1" i="1" dirty="0" err="1">
                <a:solidFill>
                  <a:srgbClr val="FF0000"/>
                </a:solidFill>
              </a:rPr>
              <a:t>i</a:t>
            </a:r>
            <a:r>
              <a:rPr lang="en-US" sz="2000" b="1" i="1" dirty="0">
                <a:solidFill>
                  <a:srgbClr val="FF0000"/>
                </a:solidFill>
              </a:rPr>
              <a:t> </a:t>
            </a:r>
            <a:r>
              <a:rPr lang="en-US" sz="2000" b="1" i="1" dirty="0" err="1">
                <a:solidFill>
                  <a:srgbClr val="FF0000"/>
                </a:solidFill>
              </a:rPr>
              <a:t>poslove</a:t>
            </a:r>
            <a:r>
              <a:rPr lang="en-US" sz="2000" b="1" i="1" dirty="0">
                <a:solidFill>
                  <a:srgbClr val="FF0000"/>
                </a:solidFill>
              </a:rPr>
              <a:t>“ (Agenda for New Skills and Jobs) </a:t>
            </a:r>
            <a:r>
              <a:rPr lang="en-US" sz="2000" dirty="0" err="1">
                <a:solidFill>
                  <a:srgbClr val="FF0000"/>
                </a:solidFill>
              </a:rPr>
              <a:t>povezane</a:t>
            </a:r>
            <a:r>
              <a:rPr lang="en-US" sz="2000" dirty="0">
                <a:solidFill>
                  <a:srgbClr val="FF0000"/>
                </a:solidFill>
              </a:rPr>
              <a:t> </a:t>
            </a:r>
            <a:r>
              <a:rPr lang="en-US" sz="2000" dirty="0" err="1">
                <a:solidFill>
                  <a:srgbClr val="FF0000"/>
                </a:solidFill>
              </a:rPr>
              <a:t>su</a:t>
            </a:r>
            <a:r>
              <a:rPr lang="en-US" sz="2000" dirty="0">
                <a:solidFill>
                  <a:srgbClr val="FF0000"/>
                </a:solidFill>
              </a:rPr>
              <a:t> </a:t>
            </a:r>
            <a:r>
              <a:rPr lang="en-US" sz="2000" dirty="0" err="1">
                <a:solidFill>
                  <a:srgbClr val="FF0000"/>
                </a:solidFill>
              </a:rPr>
              <a:t>sa</a:t>
            </a:r>
            <a:r>
              <a:rPr lang="en-US" sz="2000" dirty="0">
                <a:solidFill>
                  <a:srgbClr val="FF0000"/>
                </a:solidFill>
              </a:rPr>
              <a:t> </a:t>
            </a:r>
            <a:r>
              <a:rPr lang="en-US" sz="2000" dirty="0" err="1">
                <a:solidFill>
                  <a:srgbClr val="FF0000"/>
                </a:solidFill>
              </a:rPr>
              <a:t>primenom</a:t>
            </a:r>
            <a:r>
              <a:rPr lang="en-US" sz="2000" dirty="0">
                <a:solidFill>
                  <a:srgbClr val="FF0000"/>
                </a:solidFill>
              </a:rPr>
              <a:t> „</a:t>
            </a:r>
            <a:r>
              <a:rPr lang="en-US" sz="2000" dirty="0" err="1">
                <a:solidFill>
                  <a:srgbClr val="FF0000"/>
                </a:solidFill>
              </a:rPr>
              <a:t>Evropske</a:t>
            </a:r>
            <a:r>
              <a:rPr lang="en-US" sz="2000" dirty="0">
                <a:solidFill>
                  <a:srgbClr val="FF0000"/>
                </a:solidFill>
              </a:rPr>
              <a:t> </a:t>
            </a:r>
            <a:r>
              <a:rPr lang="en-US" sz="2000" dirty="0" err="1">
                <a:solidFill>
                  <a:srgbClr val="FF0000"/>
                </a:solidFill>
              </a:rPr>
              <a:t>strategije</a:t>
            </a:r>
            <a:r>
              <a:rPr lang="en-US" sz="2000" dirty="0">
                <a:solidFill>
                  <a:srgbClr val="FF0000"/>
                </a:solidFill>
              </a:rPr>
              <a:t> 2020 o </a:t>
            </a:r>
            <a:r>
              <a:rPr lang="en-US" sz="2000" dirty="0" err="1">
                <a:solidFill>
                  <a:srgbClr val="FF0000"/>
                </a:solidFill>
              </a:rPr>
              <a:t>pametnom</a:t>
            </a:r>
            <a:r>
              <a:rPr lang="en-US" sz="2000" dirty="0">
                <a:solidFill>
                  <a:srgbClr val="FF0000"/>
                </a:solidFill>
              </a:rPr>
              <a:t>, </a:t>
            </a:r>
            <a:r>
              <a:rPr lang="en-US" sz="2000" dirty="0" err="1">
                <a:solidFill>
                  <a:srgbClr val="FF0000"/>
                </a:solidFill>
              </a:rPr>
              <a:t>održivom</a:t>
            </a:r>
            <a:r>
              <a:rPr lang="en-US" sz="2000" dirty="0">
                <a:solidFill>
                  <a:srgbClr val="FF0000"/>
                </a:solidFill>
              </a:rPr>
              <a:t> </a:t>
            </a:r>
            <a:r>
              <a:rPr lang="en-US" sz="2000" dirty="0" err="1">
                <a:solidFill>
                  <a:srgbClr val="FF0000"/>
                </a:solidFill>
              </a:rPr>
              <a:t>i</a:t>
            </a:r>
            <a:r>
              <a:rPr lang="en-US" sz="2000" dirty="0">
                <a:solidFill>
                  <a:srgbClr val="FF0000"/>
                </a:solidFill>
              </a:rPr>
              <a:t> </a:t>
            </a:r>
            <a:r>
              <a:rPr lang="en-US" sz="2000" dirty="0" err="1">
                <a:solidFill>
                  <a:srgbClr val="FF0000"/>
                </a:solidFill>
              </a:rPr>
              <a:t>inkluzivnom</a:t>
            </a:r>
            <a:r>
              <a:rPr lang="en-US" sz="2000" dirty="0">
                <a:solidFill>
                  <a:srgbClr val="FF0000"/>
                </a:solidFill>
              </a:rPr>
              <a:t> </a:t>
            </a:r>
            <a:r>
              <a:rPr lang="en-US" sz="2000" dirty="0" err="1">
                <a:solidFill>
                  <a:srgbClr val="FF0000"/>
                </a:solidFill>
              </a:rPr>
              <a:t>razvoju</a:t>
            </a:r>
            <a:r>
              <a:rPr lang="en-US" sz="2000" dirty="0">
                <a:solidFill>
                  <a:srgbClr val="FF0000"/>
                </a:solidFill>
              </a:rPr>
              <a:t>“.</a:t>
            </a:r>
            <a:br>
              <a:rPr lang="en-US" sz="2000" dirty="0">
                <a:solidFill>
                  <a:srgbClr val="FF0000"/>
                </a:solidFill>
              </a:rPr>
            </a:br>
            <a:endParaRPr lang="en-US" sz="2000" dirty="0">
              <a:solidFill>
                <a:srgbClr val="FF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5913880"/>
      </p:ext>
    </p:extLst>
  </p:cSld>
  <p:clrMapOvr>
    <a:masterClrMapping/>
  </p:clrMapOvr>
  <mc:AlternateContent xmlns:mc="http://schemas.openxmlformats.org/markup-compatibility/2006">
    <mc:Choice xmlns:p14="http://schemas.microsoft.com/office/powerpoint/2010/main" Requires="p14">
      <p:transition spd="slow" p14:dur="2000" advTm="51892"/>
    </mc:Choice>
    <mc:Fallback>
      <p:transition spd="slow" advTm="51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FF36EE7-AE57-42F4-ACA9-A328C1F4EA02}"/>
              </a:ext>
            </a:extLst>
          </p:cNvPr>
          <p:cNvSpPr>
            <a:spLocks noGrp="1"/>
          </p:cNvSpPr>
          <p:nvPr>
            <p:ph type="title"/>
          </p:nvPr>
        </p:nvSpPr>
        <p:spPr>
          <a:xfrm>
            <a:off x="633186" y="557439"/>
            <a:ext cx="10815864" cy="616041"/>
          </a:xfrm>
        </p:spPr>
        <p:txBody>
          <a:bodyPr/>
          <a:lstStyle/>
          <a:p>
            <a:r>
              <a:rPr lang="sr-Latn-RS" sz="2000" b="1" i="1" dirty="0" smtClean="0"/>
              <a:t>Volonterizam u Evropskim zemljama – % populacije koji se uključuje u volonterske akcije</a:t>
            </a:r>
            <a:endParaRPr lang="en-GB" sz="2000" b="1" i="1" dirty="0"/>
          </a:p>
        </p:txBody>
      </p:sp>
      <p:graphicFrame>
        <p:nvGraphicFramePr>
          <p:cNvPr id="5" name="Chart 4"/>
          <p:cNvGraphicFramePr>
            <a:graphicFrameLocks/>
          </p:cNvGraphicFramePr>
          <p:nvPr>
            <p:extLst>
              <p:ext uri="{D42A27DB-BD31-4B8C-83A1-F6EECF244321}">
                <p14:modId xmlns:p14="http://schemas.microsoft.com/office/powerpoint/2010/main" val="996266572"/>
              </p:ext>
            </p:extLst>
          </p:nvPr>
        </p:nvGraphicFramePr>
        <p:xfrm>
          <a:off x="579120" y="1021080"/>
          <a:ext cx="11292840" cy="29718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3">
            <a:extLst>
              <a:ext uri="{FF2B5EF4-FFF2-40B4-BE49-F238E27FC236}">
                <a16:creationId xmlns:a16="http://schemas.microsoft.com/office/drawing/2014/main" xmlns="" id="{DFF36EE7-AE57-42F4-ACA9-A328C1F4EA02}"/>
              </a:ext>
            </a:extLst>
          </p:cNvPr>
          <p:cNvSpPr txBox="1">
            <a:spLocks/>
          </p:cNvSpPr>
          <p:nvPr/>
        </p:nvSpPr>
        <p:spPr>
          <a:xfrm>
            <a:off x="678906" y="5070213"/>
            <a:ext cx="6057174" cy="1082040"/>
          </a:xfrm>
          <a:prstGeom prst="rect">
            <a:avLst/>
          </a:prstGeom>
        </p:spPr>
        <p:txBody>
          <a:bodyPr vert="horz" wrap="square" lIns="0" tIns="45720" rIns="91440" bIns="45720" rtlCol="0" anchor="t">
            <a:noAutofit/>
          </a:bodyPr>
          <a:lstStyle>
            <a:lvl1pPr algn="l" defTabSz="914400" rtl="0" eaLnBrk="1" latinLnBrk="0" hangingPunct="1">
              <a:lnSpc>
                <a:spcPct val="90000"/>
              </a:lnSpc>
              <a:spcBef>
                <a:spcPct val="0"/>
              </a:spcBef>
              <a:buNone/>
              <a:defRPr lang="en-GB" sz="2400" kern="1200">
                <a:solidFill>
                  <a:schemeClr val="tx1"/>
                </a:solidFill>
                <a:latin typeface="Corbel" panose="020B0503020204020204" pitchFamily="34" charset="0"/>
                <a:ea typeface="+mj-ea"/>
                <a:cs typeface="+mj-cs"/>
              </a:defRPr>
            </a:lvl1pPr>
          </a:lstStyle>
          <a:p>
            <a:r>
              <a:rPr lang="sr-Latn-RS" sz="2000" b="1" i="1" dirty="0" smtClean="0"/>
              <a:t>Među mladima uzrasta 15 – 24 godine, oko 39.9% </a:t>
            </a:r>
            <a:r>
              <a:rPr lang="sr-Latn-RS" sz="2000" i="1" dirty="0" smtClean="0"/>
              <a:t>njih se uključivalo u volonterske akcije, dok je 58.8% njih izjavilo da se nikada nije bavilo volonterizmom. </a:t>
            </a:r>
            <a:endParaRPr lang="sr-Latn-RS" sz="2000" b="1" i="1" dirty="0"/>
          </a:p>
        </p:txBody>
      </p:sp>
      <p:pic>
        <p:nvPicPr>
          <p:cNvPr id="3074" name="Picture 2" title="YOUTH CIVIC PARTICIPATION"/>
          <p:cNvPicPr>
            <a:picLocks noChangeAspect="1" noChangeArrowheads="1"/>
          </p:cNvPicPr>
          <p:nvPr/>
        </p:nvPicPr>
        <p:blipFill rotWithShape="1">
          <a:blip r:embed="rId5">
            <a:extLst>
              <a:ext uri="{28A0092B-C50C-407E-A947-70E740481C1C}">
                <a14:useLocalDpi xmlns:a14="http://schemas.microsoft.com/office/drawing/2010/main" val="0"/>
              </a:ext>
            </a:extLst>
          </a:blip>
          <a:srcRect l="10386" t="33625"/>
          <a:stretch/>
        </p:blipFill>
        <p:spPr bwMode="auto">
          <a:xfrm>
            <a:off x="6934198" y="4271277"/>
            <a:ext cx="4297680" cy="1880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69478" y="3994278"/>
            <a:ext cx="4681617" cy="276999"/>
          </a:xfrm>
          <a:prstGeom prst="rect">
            <a:avLst/>
          </a:prstGeom>
        </p:spPr>
        <p:txBody>
          <a:bodyPr wrap="square">
            <a:spAutoFit/>
          </a:bodyPr>
          <a:lstStyle/>
          <a:p>
            <a:r>
              <a:rPr lang="sr-Latn-RS" sz="1200" i="1" dirty="0" smtClean="0"/>
              <a:t>UČEŠĆE MLADIH U DRUŠTVENIM I POLITIČKIM AKTIVNOSTIMA</a:t>
            </a:r>
            <a:endParaRPr lang="sr-Latn-RS" sz="1200" i="1" dirty="0"/>
          </a:p>
        </p:txBody>
      </p:sp>
      <p:sp>
        <p:nvSpPr>
          <p:cNvPr id="7" name="Text Placeholder 22" descr="content block 1">
            <a:extLst>
              <a:ext uri="{FF2B5EF4-FFF2-40B4-BE49-F238E27FC236}">
                <a16:creationId xmlns:a16="http://schemas.microsoft.com/office/drawing/2014/main" xmlns="" id="{B88939B0-5B9A-4423-AFD1-CF6B22268795}"/>
              </a:ext>
            </a:extLst>
          </p:cNvPr>
          <p:cNvSpPr txBox="1">
            <a:spLocks/>
          </p:cNvSpPr>
          <p:nvPr/>
        </p:nvSpPr>
        <p:spPr>
          <a:xfrm>
            <a:off x="678906" y="3994278"/>
            <a:ext cx="6057174" cy="713707"/>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1400" kern="1200" dirty="0" smtClean="0">
                <a:solidFill>
                  <a:schemeClr val="tx1"/>
                </a:solidFill>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r-Latn-RS" sz="1600" b="1" dirty="0" smtClean="0"/>
              <a:t>Volonterizam  je posebno cenjen u zajednicama koje neguju visoko moralne norme: solidarnost, toleranciju, mir, prosocijalno i altruistično ponašanje. Daleko više je prisutan u zemljama Severne i Zapadne Evrope u odnosu na Jugoistočnu Evropu.</a:t>
            </a:r>
          </a:p>
          <a:p>
            <a:endParaRPr lang="sr-Latn-R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759986"/>
      </p:ext>
    </p:extLst>
  </p:cSld>
  <p:clrMapOvr>
    <a:masterClrMapping/>
  </p:clrMapOvr>
  <mc:AlternateContent xmlns:mc="http://schemas.openxmlformats.org/markup-compatibility/2006">
    <mc:Choice xmlns:p14="http://schemas.microsoft.com/office/powerpoint/2010/main" Requires="p14">
      <p:transition spd="slow" p14:dur="2000" advTm="41172"/>
    </mc:Choice>
    <mc:Fallback>
      <p:transition spd="slow" advTm="41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0AD3E-9DDB-4E69-981A-7DAE0E9B5F53}">
  <ds:schemaRefs>
    <ds:schemaRef ds:uri="http://schemas.microsoft.com/sharepoint/v3/contenttype/forms"/>
  </ds:schemaRefs>
</ds:datastoreItem>
</file>

<file path=customXml/itemProps2.xml><?xml version="1.0" encoding="utf-8"?>
<ds:datastoreItem xmlns:ds="http://schemas.openxmlformats.org/officeDocument/2006/customXml" ds:itemID="{DE575C36-314A-42CB-9114-6E0CE4AB2735}">
  <ds:schemaRefs>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http://purl.org/dc/elements/1.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91C32B5E-029E-455A-86F0-091666CEEBF1}">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presentation</Template>
  <TotalTime>0</TotalTime>
  <Words>1083</Words>
  <Application>Microsoft Office PowerPoint</Application>
  <PresentationFormat>Custom</PresentationFormat>
  <Paragraphs>108</Paragraphs>
  <Slides>16</Slides>
  <Notes>0</Notes>
  <HiddenSlides>0</HiddenSlides>
  <MMClips>15</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VOLONTERIZAM, KULTURA I SPORT</vt:lpstr>
      <vt:lpstr>   </vt:lpstr>
      <vt:lpstr>ŠTA JE VOLONTERIZAM?</vt:lpstr>
      <vt:lpstr>ISTORIJAT VOLONTERIZMA  VOLONTIRANJE  JE ODUVEK  BILO  SASTAVNI  DEO  SVAKE  CIVILIZACIJE.</vt:lpstr>
      <vt:lpstr>Jedan od ključnih principa na kojima se temelji volonterski rad je da globalne promene počinju sa lokalnim promenama, odnosno da ekonomski i društveni razvoj počinje u nacionalnim okvirima na lokalnom nivou, angažovanjem lokalnog stanovništva i njihovim uključivanjem u rešavanje konkretnih društvenih problema.</vt:lpstr>
      <vt:lpstr>ZAŠTO JE VOLONTIRANJE VAŽNO?   VOLONTERI PREDSTAVLJAJU ZNAČAJAN POTENCIJAL DRUŠTVENOG RAZVOJA. </vt:lpstr>
      <vt:lpstr>VOLONTERIZAM U EVROPSKIM OKVIRIMA</vt:lpstr>
      <vt:lpstr>UJEDINJENE NACIJE I SAVET EVROPE  AKTIVNO PRUŽAJU PODRŠKU I PROMOVIŠU VOLONTERIZAM.  EVROPSKA STRATEGIJA ZA MLADE (2019 - 2027)  prepoznaje značaj volonterizma u smislu unapređenja učešća mladih u političkom i društvenom životu, kroz  volonterizam  i solidarne aktivnosti. Osnovni cilj ovih programa je da se obezbede osnovna sredstva kako bi mladi zauzeli svoja mesta u zajednici, što se ostvaruje kroz programe solidarnosti, mobilnosti i neformalnog učenja.</vt:lpstr>
      <vt:lpstr>Volonterizam u Evropskim zemljama – % populacije koji se uključuje u volonterske akcije</vt:lpstr>
      <vt:lpstr>GDE JE SRBIJA PO PITANJU VOLONTERIZMA?   Oko 6% stanovništva Srbije  doprinosi svojim zajednicama i društvu kroz volontiranje.  140. mesto (među 145 zemalja) prema broju realizovanih volonterskih sati na nivou ukupne populacije prema izveštaju Svetskog indeksa davanja (The CAF World Giving Index, 2018).  155. mesto (od 183 zemalja) prema indeksu građanske participacije među mladima merenih u satima provedenim u volontiranju.  VOLONTERSKI SERVIS SRBIJE – osnovan 1990. godine sa ciljem razvoja i promocije volontiranja kroz:  - međunarodnu razmenu volontera,  - organizaciju nacionalnih i međunarodnih volonterskih kampova,  - organizvanje volonterskih akcija,  - podrške neformalnih omladinskih grupa,  - razvoja infrastrukture neophodne za realizaciju volonterskih akcija,   - podsticanje volontiranja i umrežavanje relevantnih aktera.   </vt:lpstr>
      <vt:lpstr>ZAKON O VOLONTIRANJU U REPUBLICI SRBIJI Službeni glasnik, br. 36/2010</vt:lpstr>
      <vt:lpstr>NACIONALNA STRATEGIJA ZA MLADE ZA PERIOD  (2015-2025) („Službeni glasnik RS“, broj 22 od 27. februara 2015. godine) ističe značaj volonterizma među mladima kroz strateški cilj „Aktivizam i aktivno učešće mladih“ kojim se stimuliše učešće mladih uz kreiranje različitih, efikasnih mehanizama koji će omogućiti njihovo aktivno učešće u javnim politikama.   SMANJUJE SE BROJ MLADIH KOJI SE UKLJUČUJE U VOLONTERSKE AKTIVNOSTI: U Srbiji (2017): 22.5%    U inostranstvu (2017): 7%  </vt:lpstr>
      <vt:lpstr>MEĐUNARODNI VOLONTERSKI KAMPOVI</vt:lpstr>
      <vt:lpstr>VOLONTERSKI TURIZAM</vt:lpstr>
      <vt:lpstr>PowerPoint Presentation</vt:lpstr>
      <vt:lpstr>HVALA NA PAŽNJI!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INEES Introduction to  EU Education for Secondary Schools</dc:title>
  <dc:creator/>
  <cp:lastModifiedBy/>
  <cp:revision>2</cp:revision>
  <dcterms:created xsi:type="dcterms:W3CDTF">2020-02-07T13:32:30Z</dcterms:created>
  <dcterms:modified xsi:type="dcterms:W3CDTF">2022-05-18T09:27:00Z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