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28" r:id="rId5"/>
    <p:sldId id="330" r:id="rId6"/>
    <p:sldId id="334" r:id="rId7"/>
    <p:sldId id="335" r:id="rId8"/>
    <p:sldId id="336" r:id="rId9"/>
    <p:sldId id="337" r:id="rId10"/>
    <p:sldId id="341" r:id="rId11"/>
    <p:sldId id="362" r:id="rId12"/>
    <p:sldId id="314" r:id="rId13"/>
    <p:sldId id="297" r:id="rId14"/>
    <p:sldId id="320" r:id="rId15"/>
    <p:sldId id="301" r:id="rId16"/>
    <p:sldId id="344" r:id="rId17"/>
    <p:sldId id="345" r:id="rId18"/>
    <p:sldId id="346" r:id="rId19"/>
    <p:sldId id="347" r:id="rId20"/>
    <p:sldId id="364" r:id="rId21"/>
    <p:sldId id="352" r:id="rId22"/>
    <p:sldId id="368" r:id="rId23"/>
    <p:sldId id="366" r:id="rId24"/>
    <p:sldId id="369" r:id="rId25"/>
    <p:sldId id="367" r:id="rId26"/>
    <p:sldId id="370" r:id="rId27"/>
    <p:sldId id="371" r:id="rId28"/>
    <p:sldId id="359" r:id="rId29"/>
    <p:sldId id="361" r:id="rId30"/>
    <p:sldId id="373" r:id="rId31"/>
    <p:sldId id="374" r:id="rId32"/>
    <p:sldId id="375" r:id="rId33"/>
    <p:sldId id="3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98"/>
    <a:srgbClr val="248CD2"/>
    <a:srgbClr val="CA929B"/>
    <a:srgbClr val="AB678E"/>
    <a:srgbClr val="0D3047"/>
    <a:srgbClr val="0B2B41"/>
    <a:srgbClr val="114263"/>
    <a:srgbClr val="401918"/>
    <a:srgbClr val="731F1C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72" autoAdjust="0"/>
    <p:restoredTop sz="94703" autoAdjust="0"/>
  </p:normalViewPr>
  <p:slideViewPr>
    <p:cSldViewPr snapToGrid="0">
      <p:cViewPr varScale="1">
        <p:scale>
          <a:sx n="63" d="100"/>
          <a:sy n="63" d="100"/>
        </p:scale>
        <p:origin x="524" y="5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7204060275903929E-2"/>
                  <c:y val="-4.9665452339839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78-4186-B990-319D42A49CA9}"/>
                </c:ext>
              </c:extLst>
            </c:dLbl>
            <c:dLbl>
              <c:idx val="5"/>
              <c:layout>
                <c:manualLayout>
                  <c:x val="-2.8748592031380367E-2"/>
                  <c:y val="-4.966545233983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78-4186-B990-319D42A49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Sheet1!$A$1:$A$11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0.8</c:v>
                </c:pt>
                <c:pt idx="1">
                  <c:v>2.7</c:v>
                </c:pt>
                <c:pt idx="2">
                  <c:v>0.6</c:v>
                </c:pt>
                <c:pt idx="3">
                  <c:v>1.06</c:v>
                </c:pt>
                <c:pt idx="4">
                  <c:v>1.05</c:v>
                </c:pt>
                <c:pt idx="5">
                  <c:v>1.5</c:v>
                </c:pt>
                <c:pt idx="6">
                  <c:v>1.4</c:v>
                </c:pt>
                <c:pt idx="7">
                  <c:v>1.7</c:v>
                </c:pt>
                <c:pt idx="8">
                  <c:v>1.9</c:v>
                </c:pt>
                <c:pt idx="9">
                  <c:v>2.2999999999999998</c:v>
                </c:pt>
                <c:pt idx="1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78-4186-B990-319D42A49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5140016"/>
        <c:axId val="475141680"/>
      </c:lineChart>
      <c:catAx>
        <c:axId val="47514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141680"/>
        <c:crosses val="autoZero"/>
        <c:auto val="1"/>
        <c:lblAlgn val="ctr"/>
        <c:lblOffset val="100"/>
        <c:noMultiLvlLbl val="0"/>
      </c:catAx>
      <c:valAx>
        <c:axId val="4751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14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/>
              <a:t>VODEĆI</a:t>
            </a:r>
            <a:r>
              <a:rPr lang="sr-Latn-RS" sz="1600" b="1" baseline="0"/>
              <a:t> STRANI DIREKTNI INVESTITORI U REPUBLICI SRBIJI PREMA BROJU PROJEKATA IZRAŽENO U %</a:t>
            </a:r>
            <a:r>
              <a:rPr lang="en-US" sz="1600" b="1" baseline="0"/>
              <a:t>  (60% </a:t>
            </a:r>
            <a:r>
              <a:rPr lang="en-US" sz="1600" b="1" baseline="0" err="1"/>
              <a:t>svih</a:t>
            </a:r>
            <a:r>
              <a:rPr lang="en-US" sz="1600" b="1" baseline="0"/>
              <a:t> SDI </a:t>
            </a:r>
            <a:r>
              <a:rPr lang="en-US" sz="1600" b="1" baseline="0" err="1"/>
              <a:t>projekata</a:t>
            </a:r>
            <a:r>
              <a:rPr lang="en-US" sz="1600" b="1" baseline="0"/>
              <a:t>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51-4B99-B89A-49AD8257D1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1-4B99-B89A-49AD8257D1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51-4B99-B89A-49AD8257D1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51-4B99-B89A-49AD8257D1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51-4B99-B89A-49AD8257D1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51-4B99-B89A-49AD8257D1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551-4B99-B89A-49AD8257D158}"/>
              </c:ext>
            </c:extLst>
          </c:dPt>
          <c:dLbls>
            <c:dLbl>
              <c:idx val="0"/>
              <c:layout>
                <c:manualLayout>
                  <c:x val="-4.9423563171320682E-3"/>
                  <c:y val="-3.53322652161096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275734924476452"/>
                      <c:h val="4.59200499946317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551-4B99-B89A-49AD8257D158}"/>
                </c:ext>
              </c:extLst>
            </c:dLbl>
            <c:dLbl>
              <c:idx val="1"/>
              <c:layout>
                <c:manualLayout>
                  <c:x val="4.9497299913822131E-2"/>
                  <c:y val="-3.99173149735837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51-4B99-B89A-49AD8257D158}"/>
                </c:ext>
              </c:extLst>
            </c:dLbl>
            <c:dLbl>
              <c:idx val="2"/>
              <c:layout>
                <c:manualLayout>
                  <c:x val="-5.7385261452537785E-2"/>
                  <c:y val="-2.307307111890934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51-4B99-B89A-49AD8257D158}"/>
                </c:ext>
              </c:extLst>
            </c:dLbl>
            <c:dLbl>
              <c:idx val="3"/>
              <c:layout>
                <c:manualLayout>
                  <c:x val="-4.7728054405873209E-2"/>
                  <c:y val="-2.26362535717336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51-4B99-B89A-49AD8257D158}"/>
                </c:ext>
              </c:extLst>
            </c:dLbl>
            <c:dLbl>
              <c:idx val="4"/>
              <c:layout>
                <c:manualLayout>
                  <c:x val="-5.2010395197774659E-2"/>
                  <c:y val="1.3658988032529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51-4B99-B89A-49AD8257D158}"/>
                </c:ext>
              </c:extLst>
            </c:dLbl>
            <c:dLbl>
              <c:idx val="5"/>
              <c:layout>
                <c:manualLayout>
                  <c:x val="-1.7096889082362135E-2"/>
                  <c:y val="2.49108760919799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51-4B99-B89A-49AD8257D158}"/>
                </c:ext>
              </c:extLst>
            </c:dLbl>
            <c:dLbl>
              <c:idx val="6"/>
              <c:layout>
                <c:manualLayout>
                  <c:x val="1.6032848565673882E-2"/>
                  <c:y val="-1.24332732211918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51-4B99-B89A-49AD8257D1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Sheet1!$A$1:$A$7</c:f>
              <c:strCache>
                <c:ptCount val="7"/>
                <c:pt idx="0">
                  <c:v>NEMAČKA</c:v>
                </c:pt>
                <c:pt idx="1">
                  <c:v>ITALIJA</c:v>
                </c:pt>
                <c:pt idx="2">
                  <c:v>AUSTRIJA</c:v>
                </c:pt>
                <c:pt idx="3">
                  <c:v>SLOVENIJA</c:v>
                </c:pt>
                <c:pt idx="4">
                  <c:v>SAD</c:v>
                </c:pt>
                <c:pt idx="5">
                  <c:v>FRANCUSKA</c:v>
                </c:pt>
                <c:pt idx="6">
                  <c:v>TURSKA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15</c:v>
                </c:pt>
                <c:pt idx="1">
                  <c:v>14.3</c:v>
                </c:pt>
                <c:pt idx="2">
                  <c:v>7.5</c:v>
                </c:pt>
                <c:pt idx="3">
                  <c:v>6.2</c:v>
                </c:pt>
                <c:pt idx="4">
                  <c:v>5.2</c:v>
                </c:pt>
                <c:pt idx="5">
                  <c:v>4.9000000000000004</c:v>
                </c:pt>
                <c:pt idx="6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551-4B99-B89A-49AD8257D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600" b="1"/>
              <a:t>VODEĆI</a:t>
            </a:r>
            <a:r>
              <a:rPr lang="sr-Latn-RS" sz="1600" b="1" baseline="0"/>
              <a:t> STRANI DIREKTNI INVESTITORI U REPUBLICI SRBIJI PREMA VREDNOSTI PROJEKATA IZRAŽENO U %</a:t>
            </a:r>
            <a:r>
              <a:rPr lang="en-US" sz="1600" b="1" baseline="0"/>
              <a:t> (65% </a:t>
            </a:r>
            <a:r>
              <a:rPr lang="en-US" sz="1600" b="1" baseline="0" err="1"/>
              <a:t>vrednosti</a:t>
            </a:r>
            <a:r>
              <a:rPr lang="en-US" sz="1600" b="1" baseline="0"/>
              <a:t> </a:t>
            </a:r>
            <a:r>
              <a:rPr lang="en-US" sz="1600" b="1" baseline="0" err="1"/>
              <a:t>svih</a:t>
            </a:r>
            <a:r>
              <a:rPr lang="en-US" sz="1600" b="1" baseline="0"/>
              <a:t> SDI </a:t>
            </a:r>
            <a:r>
              <a:rPr lang="en-US" sz="1600" b="1" baseline="0" err="1"/>
              <a:t>projekata</a:t>
            </a:r>
            <a:r>
              <a:rPr lang="en-US" sz="1600" b="1" baseline="0"/>
              <a:t>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5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72-499C-866E-828974D698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2-499C-866E-828974D698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72-499C-866E-828974D698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72-499C-866E-828974D6983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72-499C-866E-828974D6983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72-499C-866E-828974D6983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A72-499C-866E-828974D69833}"/>
              </c:ext>
            </c:extLst>
          </c:dPt>
          <c:dLbls>
            <c:dLbl>
              <c:idx val="0"/>
              <c:layout>
                <c:manualLayout>
                  <c:x val="2.8784027714926438E-2"/>
                  <c:y val="1.70033785837172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72-499C-866E-828974D69833}"/>
                </c:ext>
              </c:extLst>
            </c:dLbl>
            <c:dLbl>
              <c:idx val="1"/>
              <c:layout>
                <c:manualLayout>
                  <c:x val="1.3592670528252934E-2"/>
                  <c:y val="-1.06130766439523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72-499C-866E-828974D69833}"/>
                </c:ext>
              </c:extLst>
            </c:dLbl>
            <c:dLbl>
              <c:idx val="2"/>
              <c:layout>
                <c:manualLayout>
                  <c:x val="6.2128862843294011E-2"/>
                  <c:y val="-6.17358561159353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72-499C-866E-828974D69833}"/>
                </c:ext>
              </c:extLst>
            </c:dLbl>
            <c:dLbl>
              <c:idx val="3"/>
              <c:layout>
                <c:manualLayout>
                  <c:x val="-3.7192279844329803E-3"/>
                  <c:y val="-1.43900078650429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72-499C-866E-828974D69833}"/>
                </c:ext>
              </c:extLst>
            </c:dLbl>
            <c:dLbl>
              <c:idx val="4"/>
              <c:layout>
                <c:manualLayout>
                  <c:x val="-1.6782815941110796E-2"/>
                  <c:y val="-2.55268141189350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72-499C-866E-828974D69833}"/>
                </c:ext>
              </c:extLst>
            </c:dLbl>
            <c:dLbl>
              <c:idx val="5"/>
              <c:layout>
                <c:manualLayout>
                  <c:x val="-3.6659237638398651E-2"/>
                  <c:y val="4.08423566595004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72-499C-866E-828974D69833}"/>
                </c:ext>
              </c:extLst>
            </c:dLbl>
            <c:dLbl>
              <c:idx val="6"/>
              <c:layout>
                <c:manualLayout>
                  <c:x val="4.9739921159280415E-3"/>
                  <c:y val="2.02673168338488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96526080791626"/>
                      <c:h val="4.8498672114328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A72-499C-866E-828974D69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Sheet2!$A$1:$A$7</c:f>
              <c:strCache>
                <c:ptCount val="7"/>
                <c:pt idx="0">
                  <c:v>NEMAČKA</c:v>
                </c:pt>
                <c:pt idx="1">
                  <c:v>ITALIJA</c:v>
                </c:pt>
                <c:pt idx="2">
                  <c:v>SAD</c:v>
                </c:pt>
                <c:pt idx="3">
                  <c:v>FRANCUSKA</c:v>
                </c:pt>
                <c:pt idx="4">
                  <c:v>AUSTRIJA</c:v>
                </c:pt>
                <c:pt idx="5">
                  <c:v>KINA</c:v>
                </c:pt>
                <c:pt idx="6">
                  <c:v>ČEŠKA</c:v>
                </c:pt>
              </c:strCache>
            </c:strRef>
          </c:cat>
          <c:val>
            <c:numRef>
              <c:f>Sheet2!$B$1:$B$7</c:f>
              <c:numCache>
                <c:formatCode>General</c:formatCode>
                <c:ptCount val="7"/>
                <c:pt idx="0">
                  <c:v>10.8</c:v>
                </c:pt>
                <c:pt idx="1">
                  <c:v>10.199999999999999</c:v>
                </c:pt>
                <c:pt idx="2">
                  <c:v>10.1</c:v>
                </c:pt>
                <c:pt idx="3">
                  <c:v>9.5</c:v>
                </c:pt>
                <c:pt idx="4">
                  <c:v>8.8000000000000007</c:v>
                </c:pt>
                <c:pt idx="5">
                  <c:v>8.6999999999999993</c:v>
                </c:pt>
                <c:pt idx="6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A72-499C-866E-828974D69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72-4DB8-99C7-7D17048950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72-4DB8-99C7-7D17048950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72-4DB8-99C7-7D17048950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72-4DB8-99C7-7D17048950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C72-4DB8-99C7-7D17048950B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C72-4DB8-99C7-7D17048950B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C72-4DB8-99C7-7D17048950B4}"/>
              </c:ext>
            </c:extLst>
          </c:dPt>
          <c:dLbls>
            <c:dLbl>
              <c:idx val="0"/>
              <c:layout>
                <c:manualLayout>
                  <c:x val="2.7998623958412966E-3"/>
                  <c:y val="-5.71266769208461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72-4DB8-99C7-7D17048950B4}"/>
                </c:ext>
              </c:extLst>
            </c:dLbl>
            <c:dLbl>
              <c:idx val="1"/>
              <c:layout>
                <c:manualLayout>
                  <c:x val="3.5200609025813519E-2"/>
                  <c:y val="-4.0691763209518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72-4DB8-99C7-7D17048950B4}"/>
                </c:ext>
              </c:extLst>
            </c:dLbl>
            <c:dLbl>
              <c:idx val="2"/>
              <c:layout>
                <c:manualLayout>
                  <c:x val="-2.4647453048951405E-2"/>
                  <c:y val="-1.64763972778407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72-4DB8-99C7-7D17048950B4}"/>
                </c:ext>
              </c:extLst>
            </c:dLbl>
            <c:dLbl>
              <c:idx val="3"/>
              <c:layout>
                <c:manualLayout>
                  <c:x val="-9.3689320388349508E-3"/>
                  <c:y val="-7.373418510386019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72-4DB8-99C7-7D17048950B4}"/>
                </c:ext>
              </c:extLst>
            </c:dLbl>
            <c:dLbl>
              <c:idx val="4"/>
              <c:layout>
                <c:manualLayout>
                  <c:x val="-6.2257600081543204E-3"/>
                  <c:y val="-5.78522587516529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72-4DB8-99C7-7D17048950B4}"/>
                </c:ext>
              </c:extLst>
            </c:dLbl>
            <c:dLbl>
              <c:idx val="5"/>
              <c:layout>
                <c:manualLayout>
                  <c:x val="-6.2934153861835228E-3"/>
                  <c:y val="1.677991236311158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72-4DB8-99C7-7D17048950B4}"/>
                </c:ext>
              </c:extLst>
            </c:dLbl>
            <c:dLbl>
              <c:idx val="6"/>
              <c:layout>
                <c:manualLayout>
                  <c:x val="2.1210088423413091E-2"/>
                  <c:y val="-4.41847556265892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72-4DB8-99C7-7D1704895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Sheet1!$E$1:$E$7</c:f>
              <c:strCache>
                <c:ptCount val="7"/>
                <c:pt idx="0">
                  <c:v>Automobilski sektor</c:v>
                </c:pt>
                <c:pt idx="1">
                  <c:v>Poljoprivreda, hrana i piće</c:v>
                </c:pt>
                <c:pt idx="2">
                  <c:v>Tekstilna industrija</c:v>
                </c:pt>
                <c:pt idx="3">
                  <c:v>Elektronika i elektrotehnika</c:v>
                </c:pt>
                <c:pt idx="4">
                  <c:v>Građevinska industrija</c:v>
                </c:pt>
                <c:pt idx="5">
                  <c:v>Mašine i oprema</c:v>
                </c:pt>
                <c:pt idx="6">
                  <c:v>Metalurgija i mašinstvo</c:v>
                </c:pt>
              </c:strCache>
            </c:strRef>
          </c:cat>
          <c:val>
            <c:numRef>
              <c:f>Sheet1!$F$1:$F$7</c:f>
              <c:numCache>
                <c:formatCode>General</c:formatCode>
                <c:ptCount val="7"/>
                <c:pt idx="0">
                  <c:v>19</c:v>
                </c:pt>
                <c:pt idx="1">
                  <c:v>11.8</c:v>
                </c:pt>
                <c:pt idx="2">
                  <c:v>8.1999999999999993</c:v>
                </c:pt>
                <c:pt idx="3">
                  <c:v>7.1</c:v>
                </c:pt>
                <c:pt idx="4">
                  <c:v>5.3</c:v>
                </c:pt>
                <c:pt idx="5">
                  <c:v>5.2</c:v>
                </c:pt>
                <c:pt idx="6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72-4DB8-99C7-7D1704895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hyperlink" Target="http://inees.vps.ns.ac.rs/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096" y="204715"/>
            <a:ext cx="5763904" cy="4039739"/>
          </a:xfrm>
        </p:spPr>
        <p:txBody>
          <a:bodyPr/>
          <a:lstStyle/>
          <a:p>
            <a:pPr algn="ctr"/>
            <a:r>
              <a:rPr lang="en-US" b="1" cap="all"/>
              <a:t>INEES</a:t>
            </a:r>
            <a:br>
              <a:rPr lang="en-US" b="1" cap="all"/>
            </a:br>
            <a:br>
              <a:rPr lang="sr-Latn-RS" b="1" cap="all"/>
            </a:br>
            <a:r>
              <a:rPr lang="sr-Latn-RS" b="1"/>
              <a:t>EVROPSKA UNIJA</a:t>
            </a:r>
            <a:br>
              <a:rPr lang="sr-Latn-RS"/>
            </a:br>
            <a:r>
              <a:rPr lang="sr-Latn-RS"/>
              <a:t> </a:t>
            </a:r>
            <a:r>
              <a:rPr lang="sr-Latn-RS" i="1"/>
              <a:t>Najznačajniji investicioni partner Republike Srbije </a:t>
            </a:r>
            <a:endParaRPr lang="en-US" i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699" y="710045"/>
            <a:ext cx="548640" cy="548640"/>
          </a:xfrm>
        </p:spPr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491" y="1402283"/>
            <a:ext cx="9246577" cy="4248073"/>
          </a:xfrm>
        </p:spPr>
        <p:txBody>
          <a:bodyPr/>
          <a:lstStyle/>
          <a:p>
            <a:pPr algn="just"/>
            <a:r>
              <a:rPr lang="sr-Latn-RS" sz="2000"/>
              <a:t>UN: </a:t>
            </a:r>
            <a:r>
              <a:rPr lang="en-US" sz="2000"/>
              <a:t>SDI </a:t>
            </a:r>
            <a:r>
              <a:rPr lang="en-US" sz="2000" err="1"/>
              <a:t>predstavljaju</a:t>
            </a:r>
            <a:r>
              <a:rPr lang="en-US" sz="2000"/>
              <a:t> </a:t>
            </a:r>
            <a:r>
              <a:rPr lang="en-US" sz="2000" err="1"/>
              <a:t>takva</a:t>
            </a:r>
            <a:r>
              <a:rPr lang="en-US" sz="2000"/>
              <a:t> </a:t>
            </a:r>
            <a:r>
              <a:rPr lang="en-US" sz="2000" err="1"/>
              <a:t>ulaganja</a:t>
            </a:r>
            <a:r>
              <a:rPr lang="en-US" sz="2000"/>
              <a:t> </a:t>
            </a:r>
            <a:r>
              <a:rPr lang="en-US" sz="2000" err="1"/>
              <a:t>koja</a:t>
            </a:r>
            <a:r>
              <a:rPr lang="en-US" sz="2000"/>
              <a:t> </a:t>
            </a:r>
            <a:r>
              <a:rPr lang="en-US" sz="2000" err="1"/>
              <a:t>podrazumevaju</a:t>
            </a:r>
            <a:r>
              <a:rPr lang="en-US" sz="2000"/>
              <a:t> </a:t>
            </a:r>
            <a:r>
              <a:rPr lang="en-US" sz="2000" err="1"/>
              <a:t>dogovorno</a:t>
            </a:r>
            <a:r>
              <a:rPr lang="en-US" sz="2000"/>
              <a:t> </a:t>
            </a:r>
            <a:r>
              <a:rPr lang="en-US" sz="2000" err="1"/>
              <a:t>povezivanje</a:t>
            </a:r>
            <a:r>
              <a:rPr lang="en-US" sz="2000"/>
              <a:t> </a:t>
            </a:r>
            <a:r>
              <a:rPr lang="en-US" sz="2000" err="1"/>
              <a:t>partnera</a:t>
            </a:r>
            <a:r>
              <a:rPr lang="en-US" sz="2000"/>
              <a:t>, </a:t>
            </a:r>
            <a:r>
              <a:rPr lang="en-US" sz="2000" err="1"/>
              <a:t>obezbeđivanje</a:t>
            </a:r>
            <a:r>
              <a:rPr lang="en-US" sz="2000"/>
              <a:t> </a:t>
            </a:r>
            <a:r>
              <a:rPr lang="en-US" sz="2000" err="1"/>
              <a:t>dugoročnih</a:t>
            </a:r>
            <a:r>
              <a:rPr lang="en-US" sz="2000"/>
              <a:t> </a:t>
            </a:r>
            <a:r>
              <a:rPr lang="en-US" sz="2000" err="1"/>
              <a:t>interesa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sprovođenje</a:t>
            </a:r>
            <a:r>
              <a:rPr lang="en-US" sz="2000"/>
              <a:t> </a:t>
            </a:r>
            <a:r>
              <a:rPr lang="en-US" sz="2000" err="1"/>
              <a:t>kontrole</a:t>
            </a:r>
            <a:r>
              <a:rPr lang="en-US" sz="2000"/>
              <a:t> od </a:t>
            </a:r>
            <a:r>
              <a:rPr lang="en-US" sz="2000" err="1"/>
              <a:t>strane</a:t>
            </a:r>
            <a:r>
              <a:rPr lang="en-US" sz="2000"/>
              <a:t> </a:t>
            </a:r>
            <a:r>
              <a:rPr lang="en-US" sz="2000" err="1"/>
              <a:t>kompanije</a:t>
            </a:r>
            <a:r>
              <a:rPr lang="en-US" sz="2000"/>
              <a:t> </a:t>
            </a:r>
            <a:r>
              <a:rPr lang="en-US" sz="2000" err="1"/>
              <a:t>iz</a:t>
            </a:r>
            <a:r>
              <a:rPr lang="en-US" sz="2000"/>
              <a:t> </a:t>
            </a:r>
            <a:r>
              <a:rPr lang="en-US" sz="2000" err="1"/>
              <a:t>jedne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 (</a:t>
            </a:r>
            <a:r>
              <a:rPr lang="en-US" sz="2000" err="1"/>
              <a:t>engl.</a:t>
            </a:r>
            <a:r>
              <a:rPr lang="en-US" sz="2000"/>
              <a:t> home country) </a:t>
            </a:r>
            <a:r>
              <a:rPr lang="en-US" sz="2000" err="1"/>
              <a:t>nad</a:t>
            </a:r>
            <a:r>
              <a:rPr lang="en-US" sz="2000"/>
              <a:t> </a:t>
            </a:r>
            <a:r>
              <a:rPr lang="en-US" sz="2000" err="1"/>
              <a:t>kompanijom</a:t>
            </a:r>
            <a:r>
              <a:rPr lang="en-US" sz="2000"/>
              <a:t> </a:t>
            </a:r>
            <a:r>
              <a:rPr lang="en-US" sz="2000" err="1"/>
              <a:t>koja</a:t>
            </a:r>
            <a:r>
              <a:rPr lang="en-US" sz="2000"/>
              <a:t> je </a:t>
            </a:r>
            <a:r>
              <a:rPr lang="en-US" sz="2000" err="1"/>
              <a:t>rezident</a:t>
            </a:r>
            <a:r>
              <a:rPr lang="en-US" sz="2000"/>
              <a:t> </a:t>
            </a:r>
            <a:r>
              <a:rPr lang="en-US" sz="2000" err="1"/>
              <a:t>neke</a:t>
            </a:r>
            <a:r>
              <a:rPr lang="en-US" sz="2000"/>
              <a:t> </a:t>
            </a:r>
            <a:r>
              <a:rPr lang="en-US" sz="2000" err="1"/>
              <a:t>druge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 (</a:t>
            </a:r>
            <a:r>
              <a:rPr lang="en-US" sz="2000" err="1"/>
              <a:t>engl.</a:t>
            </a:r>
            <a:r>
              <a:rPr lang="en-US" sz="2000"/>
              <a:t> host country). </a:t>
            </a:r>
            <a:endParaRPr lang="sr-Latn-RS" sz="2000"/>
          </a:p>
          <a:p>
            <a:pPr algn="just"/>
            <a:r>
              <a:rPr lang="en-US" sz="2000"/>
              <a:t>Na </a:t>
            </a:r>
            <a:r>
              <a:rPr lang="en-US" sz="2000" err="1"/>
              <a:t>ovaj</a:t>
            </a:r>
            <a:r>
              <a:rPr lang="en-US" sz="2000"/>
              <a:t> </a:t>
            </a:r>
            <a:r>
              <a:rPr lang="en-US" sz="2000" err="1"/>
              <a:t>način</a:t>
            </a:r>
            <a:r>
              <a:rPr lang="en-US" sz="2000"/>
              <a:t> </a:t>
            </a:r>
            <a:r>
              <a:rPr lang="en-US" sz="2000" b="1" err="1"/>
              <a:t>kompanija</a:t>
            </a:r>
            <a:r>
              <a:rPr lang="en-US" sz="2000" b="1"/>
              <a:t> </a:t>
            </a:r>
            <a:r>
              <a:rPr lang="en-US" sz="2000" b="1" err="1"/>
              <a:t>koja</a:t>
            </a:r>
            <a:r>
              <a:rPr lang="en-US" sz="2000" b="1"/>
              <a:t> </a:t>
            </a:r>
            <a:r>
              <a:rPr lang="en-US" sz="2000" b="1" err="1"/>
              <a:t>investira</a:t>
            </a:r>
            <a:r>
              <a:rPr lang="en-US" sz="2000" b="1"/>
              <a:t> </a:t>
            </a:r>
            <a:r>
              <a:rPr lang="en-US" sz="2000" b="1" err="1"/>
              <a:t>stiče</a:t>
            </a:r>
            <a:r>
              <a:rPr lang="en-US" sz="2000" b="1"/>
              <a:t> </a:t>
            </a:r>
            <a:r>
              <a:rPr lang="en-US" sz="2000" b="1" err="1"/>
              <a:t>vlasničku</a:t>
            </a:r>
            <a:r>
              <a:rPr lang="en-US" sz="2000" b="1"/>
              <a:t> </a:t>
            </a:r>
            <a:r>
              <a:rPr lang="en-US" sz="2000" b="1" err="1"/>
              <a:t>kontrolu</a:t>
            </a:r>
            <a:r>
              <a:rPr lang="en-US" sz="2000" b="1"/>
              <a:t> </a:t>
            </a:r>
            <a:r>
              <a:rPr lang="en-US" sz="2000" b="1" err="1"/>
              <a:t>nad</a:t>
            </a:r>
            <a:r>
              <a:rPr lang="en-US" sz="2000" b="1"/>
              <a:t> </a:t>
            </a:r>
            <a:r>
              <a:rPr lang="en-US" sz="2000" b="1" err="1"/>
              <a:t>kompanijom</a:t>
            </a:r>
            <a:r>
              <a:rPr lang="en-US" sz="2000" b="1"/>
              <a:t> u </a:t>
            </a:r>
            <a:r>
              <a:rPr lang="en-US" sz="2000" b="1" err="1"/>
              <a:t>koju</a:t>
            </a:r>
            <a:r>
              <a:rPr lang="en-US" sz="2000" b="1"/>
              <a:t> </a:t>
            </a:r>
            <a:r>
              <a:rPr lang="en-US" sz="2000" b="1" err="1"/>
              <a:t>ulaže</a:t>
            </a:r>
            <a:r>
              <a:rPr lang="en-US" sz="2000" b="1"/>
              <a:t> </a:t>
            </a:r>
            <a:r>
              <a:rPr lang="en-US" sz="2000" b="1" err="1"/>
              <a:t>svoj</a:t>
            </a:r>
            <a:r>
              <a:rPr lang="en-US" sz="2000" b="1"/>
              <a:t> </a:t>
            </a:r>
            <a:r>
              <a:rPr lang="en-US" sz="2000" b="1" err="1"/>
              <a:t>kapital</a:t>
            </a:r>
            <a:r>
              <a:rPr lang="en-US" sz="2000" b="1"/>
              <a:t>, a </a:t>
            </a:r>
            <a:r>
              <a:rPr lang="en-US" sz="2000" b="1" err="1"/>
              <a:t>koja</a:t>
            </a:r>
            <a:r>
              <a:rPr lang="en-US" sz="2000" b="1"/>
              <a:t> se </a:t>
            </a:r>
            <a:r>
              <a:rPr lang="en-US" sz="2000" b="1" err="1"/>
              <a:t>nalazi</a:t>
            </a:r>
            <a:r>
              <a:rPr lang="en-US" sz="2000" b="1"/>
              <a:t> u </a:t>
            </a:r>
            <a:r>
              <a:rPr lang="en-US" sz="2000" b="1" err="1"/>
              <a:t>drugoj</a:t>
            </a:r>
            <a:r>
              <a:rPr lang="en-US" sz="2000" b="1"/>
              <a:t> </a:t>
            </a:r>
            <a:r>
              <a:rPr lang="en-US" sz="2000" b="1" err="1"/>
              <a:t>zemlji</a:t>
            </a:r>
            <a:r>
              <a:rPr lang="en-US" sz="2000" b="1"/>
              <a:t> </a:t>
            </a:r>
            <a:r>
              <a:rPr lang="en-US" sz="2000" b="1" err="1"/>
              <a:t>izvan</a:t>
            </a:r>
            <a:r>
              <a:rPr lang="en-US" sz="2000" b="1"/>
              <a:t> </a:t>
            </a:r>
            <a:r>
              <a:rPr lang="en-US" sz="2000" b="1" err="1"/>
              <a:t>njene</a:t>
            </a:r>
            <a:r>
              <a:rPr lang="en-US" sz="2000" b="1"/>
              <a:t> </a:t>
            </a:r>
            <a:r>
              <a:rPr lang="en-US" sz="2000" b="1" err="1"/>
              <a:t>matične</a:t>
            </a:r>
            <a:r>
              <a:rPr lang="en-US" sz="2000" b="1"/>
              <a:t>. </a:t>
            </a:r>
            <a:endParaRPr lang="sr-Latn-RS" sz="2000" b="1"/>
          </a:p>
          <a:p>
            <a:pPr algn="just"/>
            <a:r>
              <a:rPr lang="en-US" sz="2000"/>
              <a:t>UNCTAD</a:t>
            </a:r>
            <a:r>
              <a:rPr lang="sr-Latn-RS" sz="2000"/>
              <a:t>: SDI su </a:t>
            </a:r>
            <a:r>
              <a:rPr lang="en-US" sz="2000" err="1"/>
              <a:t>investicije</a:t>
            </a:r>
            <a:r>
              <a:rPr lang="en-US" sz="2000"/>
              <a:t> </a:t>
            </a:r>
            <a:r>
              <a:rPr lang="en-US" sz="2000" err="1"/>
              <a:t>koje</a:t>
            </a:r>
            <a:r>
              <a:rPr lang="en-US" sz="2000"/>
              <a:t> </a:t>
            </a:r>
            <a:r>
              <a:rPr lang="en-US" sz="2000" err="1"/>
              <a:t>podrazumevaju</a:t>
            </a:r>
            <a:r>
              <a:rPr lang="en-US" sz="2000"/>
              <a:t> </a:t>
            </a:r>
            <a:r>
              <a:rPr lang="en-US" sz="2000" err="1"/>
              <a:t>uspostavljanje</a:t>
            </a:r>
            <a:r>
              <a:rPr lang="en-US" sz="2000"/>
              <a:t> </a:t>
            </a:r>
            <a:r>
              <a:rPr lang="en-US" sz="2000" err="1"/>
              <a:t>dugoročnih</a:t>
            </a:r>
            <a:r>
              <a:rPr lang="en-US" sz="2000"/>
              <a:t> </a:t>
            </a:r>
            <a:r>
              <a:rPr lang="en-US" sz="2000" err="1"/>
              <a:t>odnosa</a:t>
            </a:r>
            <a:r>
              <a:rPr lang="en-US" sz="2000"/>
              <a:t>, </a:t>
            </a:r>
            <a:r>
              <a:rPr lang="en-US" sz="2000" err="1"/>
              <a:t>trajnih</a:t>
            </a:r>
            <a:r>
              <a:rPr lang="en-US" sz="2000"/>
              <a:t> </a:t>
            </a:r>
            <a:r>
              <a:rPr lang="en-US" sz="2000" err="1"/>
              <a:t>interesa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kontrole</a:t>
            </a:r>
            <a:r>
              <a:rPr lang="en-US" sz="2000"/>
              <a:t> od </a:t>
            </a:r>
            <a:r>
              <a:rPr lang="en-US" sz="2000" err="1"/>
              <a:t>strane</a:t>
            </a:r>
            <a:r>
              <a:rPr lang="en-US" sz="2000"/>
              <a:t> </a:t>
            </a:r>
            <a:r>
              <a:rPr lang="en-US" sz="2000" err="1"/>
              <a:t>rezidenata</a:t>
            </a:r>
            <a:r>
              <a:rPr lang="en-US" sz="2000"/>
              <a:t> </a:t>
            </a:r>
            <a:r>
              <a:rPr lang="en-US" sz="2000" err="1"/>
              <a:t>jedne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 </a:t>
            </a:r>
            <a:r>
              <a:rPr lang="en-US" sz="2000" err="1"/>
              <a:t>nad</a:t>
            </a:r>
            <a:r>
              <a:rPr lang="en-US" sz="2000"/>
              <a:t> </a:t>
            </a:r>
            <a:r>
              <a:rPr lang="en-US" sz="2000" err="1"/>
              <a:t>rezidentima</a:t>
            </a:r>
            <a:r>
              <a:rPr lang="en-US" sz="2000"/>
              <a:t> </a:t>
            </a:r>
            <a:r>
              <a:rPr lang="en-US" sz="2000" err="1"/>
              <a:t>druge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. </a:t>
            </a:r>
            <a:r>
              <a:rPr lang="en-US" sz="2000" err="1"/>
              <a:t>Predmet</a:t>
            </a:r>
            <a:r>
              <a:rPr lang="en-US" sz="2000"/>
              <a:t> </a:t>
            </a:r>
            <a:r>
              <a:rPr lang="en-US" sz="2000" err="1"/>
              <a:t>stranog</a:t>
            </a:r>
            <a:r>
              <a:rPr lang="en-US" sz="2000"/>
              <a:t> </a:t>
            </a:r>
            <a:r>
              <a:rPr lang="en-US" sz="2000" err="1"/>
              <a:t>investiranja</a:t>
            </a:r>
            <a:r>
              <a:rPr lang="en-US" sz="2000"/>
              <a:t> </a:t>
            </a:r>
            <a:r>
              <a:rPr lang="en-US" sz="2000" err="1"/>
              <a:t>može</a:t>
            </a:r>
            <a:r>
              <a:rPr lang="en-US" sz="2000"/>
              <a:t> </a:t>
            </a:r>
            <a:r>
              <a:rPr lang="en-US" sz="2000" err="1"/>
              <a:t>biti</a:t>
            </a:r>
            <a:r>
              <a:rPr lang="en-US" sz="2000"/>
              <a:t> </a:t>
            </a:r>
            <a:r>
              <a:rPr lang="en-US" sz="2000" err="1"/>
              <a:t>privredno</a:t>
            </a:r>
            <a:r>
              <a:rPr lang="en-US" sz="2000"/>
              <a:t> </a:t>
            </a:r>
            <a:r>
              <a:rPr lang="en-US" sz="2000" err="1"/>
              <a:t>društvo</a:t>
            </a:r>
            <a:r>
              <a:rPr lang="en-US" sz="2000"/>
              <a:t>, </a:t>
            </a:r>
            <a:r>
              <a:rPr lang="en-US" sz="2000" err="1"/>
              <a:t>akcionarskog</a:t>
            </a:r>
            <a:r>
              <a:rPr lang="en-US" sz="2000"/>
              <a:t> </a:t>
            </a:r>
            <a:r>
              <a:rPr lang="en-US" sz="2000" err="1"/>
              <a:t>ili</a:t>
            </a:r>
            <a:r>
              <a:rPr lang="en-US" sz="2000"/>
              <a:t> </a:t>
            </a:r>
            <a:r>
              <a:rPr lang="en-US" sz="2000" err="1"/>
              <a:t>neakcionarskog</a:t>
            </a:r>
            <a:r>
              <a:rPr lang="en-US" sz="2000"/>
              <a:t> </a:t>
            </a:r>
            <a:r>
              <a:rPr lang="en-US" sz="2000" err="1"/>
              <a:t>karaktera</a:t>
            </a:r>
            <a:r>
              <a:rPr lang="en-US" sz="2000"/>
              <a:t>, u </a:t>
            </a:r>
            <a:r>
              <a:rPr lang="en-US" sz="2000" err="1"/>
              <a:t>kom</a:t>
            </a:r>
            <a:r>
              <a:rPr lang="en-US" sz="2000"/>
              <a:t> </a:t>
            </a:r>
            <a:r>
              <a:rPr lang="en-US" sz="2000" b="1" err="1"/>
              <a:t>strani</a:t>
            </a:r>
            <a:r>
              <a:rPr lang="en-US" sz="2000" b="1"/>
              <a:t> </a:t>
            </a:r>
            <a:r>
              <a:rPr lang="en-US" sz="2000" b="1" err="1"/>
              <a:t>investitor</a:t>
            </a:r>
            <a:r>
              <a:rPr lang="en-US" sz="2000" b="1"/>
              <a:t>, </a:t>
            </a:r>
            <a:r>
              <a:rPr lang="en-US" sz="2000" b="1" err="1"/>
              <a:t>koji</a:t>
            </a:r>
            <a:r>
              <a:rPr lang="en-US" sz="2000" b="1"/>
              <a:t> je </a:t>
            </a:r>
            <a:r>
              <a:rPr lang="en-US" sz="2000" b="1" err="1"/>
              <a:t>inače</a:t>
            </a:r>
            <a:r>
              <a:rPr lang="en-US" sz="2000" b="1"/>
              <a:t> </a:t>
            </a:r>
            <a:r>
              <a:rPr lang="en-US" sz="2000" b="1" err="1"/>
              <a:t>rezident</a:t>
            </a:r>
            <a:r>
              <a:rPr lang="en-US" sz="2000" b="1"/>
              <a:t> </a:t>
            </a:r>
            <a:r>
              <a:rPr lang="en-US" sz="2000" b="1" err="1"/>
              <a:t>druge</a:t>
            </a:r>
            <a:r>
              <a:rPr lang="en-US" sz="2000" b="1"/>
              <a:t> </a:t>
            </a:r>
            <a:r>
              <a:rPr lang="en-US" sz="2000" b="1" err="1"/>
              <a:t>zemlje</a:t>
            </a:r>
            <a:r>
              <a:rPr lang="en-US" sz="2000" b="1"/>
              <a:t>, </a:t>
            </a:r>
            <a:r>
              <a:rPr lang="en-US" sz="2000" b="1" err="1"/>
              <a:t>poseduje</a:t>
            </a:r>
            <a:r>
              <a:rPr lang="en-US" sz="2000" b="1"/>
              <a:t> </a:t>
            </a:r>
            <a:r>
              <a:rPr lang="en-US" sz="2000" b="1" err="1"/>
              <a:t>barem</a:t>
            </a:r>
            <a:r>
              <a:rPr lang="en-US" sz="2000" b="1"/>
              <a:t> 10%, a </a:t>
            </a:r>
            <a:r>
              <a:rPr lang="en-US" sz="2000" b="1" err="1"/>
              <a:t>često</a:t>
            </a:r>
            <a:r>
              <a:rPr lang="en-US" sz="2000" b="1"/>
              <a:t> </a:t>
            </a:r>
            <a:r>
              <a:rPr lang="en-US" sz="2000" b="1" err="1"/>
              <a:t>i</a:t>
            </a:r>
            <a:r>
              <a:rPr lang="en-US" sz="2000" b="1"/>
              <a:t> </a:t>
            </a:r>
            <a:r>
              <a:rPr lang="en-US" sz="2000" b="1" err="1"/>
              <a:t>veći</a:t>
            </a:r>
            <a:r>
              <a:rPr lang="en-US" sz="2000" b="1"/>
              <a:t> </a:t>
            </a:r>
            <a:r>
              <a:rPr lang="en-US" sz="2000" b="1" err="1"/>
              <a:t>procenat</a:t>
            </a:r>
            <a:r>
              <a:rPr lang="en-US" sz="2000" b="1"/>
              <a:t> </a:t>
            </a:r>
            <a:r>
              <a:rPr lang="en-US" sz="2000" b="1" err="1"/>
              <a:t>običnih</a:t>
            </a:r>
            <a:r>
              <a:rPr lang="en-US" sz="2000" b="1"/>
              <a:t> </a:t>
            </a:r>
            <a:r>
              <a:rPr lang="en-US" sz="2000" b="1" err="1"/>
              <a:t>akcija</a:t>
            </a:r>
            <a:r>
              <a:rPr lang="en-US" sz="2000" b="1"/>
              <a:t> </a:t>
            </a:r>
            <a:r>
              <a:rPr lang="en-US" sz="2000" b="1" err="1"/>
              <a:t>koje</a:t>
            </a:r>
            <a:r>
              <a:rPr lang="en-US" sz="2000" b="1"/>
              <a:t> mu </a:t>
            </a:r>
            <a:r>
              <a:rPr lang="en-US" sz="2000" b="1" err="1"/>
              <a:t>obezbeđuju</a:t>
            </a:r>
            <a:r>
              <a:rPr lang="en-US" sz="2000" b="1"/>
              <a:t> </a:t>
            </a:r>
            <a:r>
              <a:rPr lang="en-US" sz="2000" b="1" err="1"/>
              <a:t>glasačku</a:t>
            </a:r>
            <a:r>
              <a:rPr lang="en-US" sz="2000" b="1"/>
              <a:t> </a:t>
            </a:r>
            <a:r>
              <a:rPr lang="en-US" sz="2000" b="1" err="1"/>
              <a:t>moć</a:t>
            </a:r>
            <a:r>
              <a:rPr lang="sr-Latn-RS" sz="2000" b="1"/>
              <a:t>.</a:t>
            </a:r>
          </a:p>
          <a:p>
            <a:pPr algn="just"/>
            <a:r>
              <a:rPr lang="en-US" sz="2000"/>
              <a:t>SDI se, </a:t>
            </a:r>
            <a:r>
              <a:rPr lang="en-US" sz="2000" err="1"/>
              <a:t>upravo</a:t>
            </a:r>
            <a:r>
              <a:rPr lang="en-US" sz="2000"/>
              <a:t> </a:t>
            </a:r>
            <a:r>
              <a:rPr lang="en-US" sz="2000" err="1"/>
              <a:t>po</a:t>
            </a:r>
            <a:r>
              <a:rPr lang="en-US" sz="2000"/>
              <a:t> </a:t>
            </a:r>
            <a:r>
              <a:rPr lang="en-US" sz="2000" err="1"/>
              <a:t>dugoročnim</a:t>
            </a:r>
            <a:r>
              <a:rPr lang="en-US" sz="2000"/>
              <a:t> </a:t>
            </a:r>
            <a:r>
              <a:rPr lang="en-US" sz="2000" err="1"/>
              <a:t>odnosima</a:t>
            </a:r>
            <a:r>
              <a:rPr lang="en-US" sz="2000"/>
              <a:t> </a:t>
            </a:r>
            <a:r>
              <a:rPr lang="en-US" sz="2000" err="1"/>
              <a:t>koji</a:t>
            </a:r>
            <a:r>
              <a:rPr lang="en-US" sz="2000"/>
              <a:t> se </a:t>
            </a:r>
            <a:r>
              <a:rPr lang="en-US" sz="2000" err="1"/>
              <a:t>uspostavljaju</a:t>
            </a:r>
            <a:r>
              <a:rPr lang="en-US" sz="2000"/>
              <a:t> </a:t>
            </a:r>
            <a:r>
              <a:rPr lang="en-US" sz="2000" err="1"/>
              <a:t>pri</a:t>
            </a:r>
            <a:r>
              <a:rPr lang="en-US" sz="2000"/>
              <a:t> </a:t>
            </a:r>
            <a:r>
              <a:rPr lang="en-US" sz="2000" err="1"/>
              <a:t>investiranju</a:t>
            </a:r>
            <a:r>
              <a:rPr lang="en-US" sz="2000"/>
              <a:t>, </a:t>
            </a:r>
            <a:r>
              <a:rPr lang="en-US" sz="2000" err="1"/>
              <a:t>razlikuju</a:t>
            </a:r>
            <a:r>
              <a:rPr lang="en-US" sz="2000"/>
              <a:t> u </a:t>
            </a:r>
            <a:r>
              <a:rPr lang="en-US" sz="2000" err="1"/>
              <a:t>odnosu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portfolio </a:t>
            </a:r>
            <a:r>
              <a:rPr lang="en-US" sz="2000" err="1"/>
              <a:t>investicija</a:t>
            </a:r>
            <a:r>
              <a:rPr lang="en-US" sz="2000"/>
              <a:t> </a:t>
            </a:r>
            <a:r>
              <a:rPr lang="en-US" sz="2000" err="1"/>
              <a:t>za</a:t>
            </a:r>
            <a:r>
              <a:rPr lang="en-US" sz="2000"/>
              <a:t> </a:t>
            </a:r>
            <a:r>
              <a:rPr lang="en-US" sz="2000" err="1"/>
              <a:t>koje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karakteristične</a:t>
            </a:r>
            <a:r>
              <a:rPr lang="en-US" sz="2000"/>
              <a:t> </a:t>
            </a:r>
            <a:r>
              <a:rPr lang="en-US" sz="2000" err="1"/>
              <a:t>kratkoročne</a:t>
            </a:r>
            <a:r>
              <a:rPr lang="en-US" sz="2000"/>
              <a:t> </a:t>
            </a:r>
            <a:r>
              <a:rPr lang="en-US" sz="2000" err="1"/>
              <a:t>interakcije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intenzivan</a:t>
            </a:r>
            <a:r>
              <a:rPr lang="en-US" sz="2000"/>
              <a:t> </a:t>
            </a:r>
            <a:r>
              <a:rPr lang="en-US" sz="2000" err="1"/>
              <a:t>promet</a:t>
            </a:r>
            <a:r>
              <a:rPr lang="en-US" sz="2000"/>
              <a:t> </a:t>
            </a:r>
            <a:r>
              <a:rPr lang="en-US" sz="2000" err="1"/>
              <a:t>hartija</a:t>
            </a:r>
            <a:r>
              <a:rPr lang="en-US" sz="2000"/>
              <a:t> od </a:t>
            </a:r>
            <a:r>
              <a:rPr lang="en-US" sz="2000" err="1"/>
              <a:t>vrednosti</a:t>
            </a:r>
            <a:r>
              <a:rPr lang="en-US" sz="2000"/>
              <a:t>. </a:t>
            </a:r>
            <a:endParaRPr lang="en-US" sz="1800"/>
          </a:p>
        </p:txBody>
      </p:sp>
      <p:pic>
        <p:nvPicPr>
          <p:cNvPr id="5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013" y="753264"/>
            <a:ext cx="548640" cy="548640"/>
          </a:xfrm>
          <a:prstGeom prst="rect">
            <a:avLst/>
          </a:prstGeom>
        </p:spPr>
      </p:pic>
      <p:pic>
        <p:nvPicPr>
          <p:cNvPr id="6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425" y="77091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0009" y="324572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290" y="1202027"/>
            <a:ext cx="4813330" cy="4913480"/>
          </a:xfrm>
        </p:spPr>
        <p:txBody>
          <a:bodyPr/>
          <a:lstStyle/>
          <a:p>
            <a:pPr algn="just"/>
            <a:r>
              <a:rPr lang="sr-Latn-RS" sz="1800"/>
              <a:t>Vode</a:t>
            </a:r>
            <a:r>
              <a:rPr lang="sr-Latn-CS" sz="1800"/>
              <a:t>ć</a:t>
            </a:r>
            <a:r>
              <a:rPr lang="sr-Latn-RS" sz="1800"/>
              <a:t>i ra</a:t>
            </a:r>
            <a:r>
              <a:rPr lang="sr-Latn-CS" sz="1800"/>
              <a:t>č</a:t>
            </a:r>
            <a:r>
              <a:rPr lang="sr-Latn-RS" sz="1800"/>
              <a:t>una o politi</a:t>
            </a:r>
            <a:r>
              <a:rPr lang="sr-Latn-CS" sz="1800"/>
              <a:t>č</a:t>
            </a:r>
            <a:r>
              <a:rPr lang="sr-Latn-RS" sz="1800"/>
              <a:t>koj i ekonomskoj situaciji u zemlji doma</a:t>
            </a:r>
            <a:r>
              <a:rPr lang="sr-Latn-CS" sz="1800"/>
              <a:t>ć</a:t>
            </a:r>
            <a:r>
              <a:rPr lang="sr-Latn-RS" sz="1800"/>
              <a:t>inu</a:t>
            </a:r>
            <a:r>
              <a:rPr lang="sr-Latn-CS" sz="1800"/>
              <a:t>, </a:t>
            </a:r>
            <a:r>
              <a:rPr lang="sr-Latn-RS" sz="1800"/>
              <a:t>razvijenosti i stabilnosti privredne grane u koju</a:t>
            </a:r>
            <a:r>
              <a:rPr lang="sr-Latn-CS" sz="1800"/>
              <a:t> ž</a:t>
            </a:r>
            <a:r>
              <a:rPr lang="sr-Latn-RS" sz="1800"/>
              <a:t>eli da investira kao i o drugim uticajnim elementima</a:t>
            </a:r>
            <a:r>
              <a:rPr lang="sr-Latn-CS" sz="1800"/>
              <a:t>, </a:t>
            </a:r>
            <a:r>
              <a:rPr lang="sr-Latn-RS" sz="1800"/>
              <a:t>strani investitor</a:t>
            </a:r>
            <a:r>
              <a:rPr lang="sr-Latn-CS" sz="1800"/>
              <a:t> se opredeljuje </a:t>
            </a:r>
            <a:r>
              <a:rPr lang="sr-Latn-RS" sz="1800"/>
              <a:t>za odre</a:t>
            </a:r>
            <a:r>
              <a:rPr lang="sr-Latn-CS" sz="1800"/>
              <a:t>đ</a:t>
            </a:r>
            <a:r>
              <a:rPr lang="sr-Latn-RS" sz="1800"/>
              <a:t>eni oblik investiranja i najpogodniju investicionu lokaciju</a:t>
            </a:r>
            <a:r>
              <a:rPr lang="sr-Latn-CS" sz="1800"/>
              <a:t>. </a:t>
            </a:r>
          </a:p>
          <a:p>
            <a:pPr algn="just"/>
            <a:r>
              <a:rPr lang="sr-Latn-CS" sz="1800"/>
              <a:t>U procesu odlučivanja, on je podstaknut različitim motivima, vođen individualnim interesima i ciljevima koje želi da ostvari pri poslovanju u budućem periodu. </a:t>
            </a:r>
          </a:p>
          <a:p>
            <a:pPr algn="just"/>
            <a:r>
              <a:rPr lang="sr-Latn-RS" sz="1800" b="1"/>
              <a:t>Pojedine kompanije</a:t>
            </a:r>
            <a:r>
              <a:rPr lang="sr-Latn-CS" sz="1800" b="1"/>
              <a:t> ž</a:t>
            </a:r>
            <a:r>
              <a:rPr lang="sr-Latn-RS" sz="1800" b="1"/>
              <a:t>ele da osvoje nova tr</a:t>
            </a:r>
            <a:r>
              <a:rPr lang="sr-Latn-CS" sz="1800" b="1"/>
              <a:t>ž</a:t>
            </a:r>
            <a:r>
              <a:rPr lang="sr-Latn-RS" sz="1800" b="1"/>
              <a:t>i</a:t>
            </a:r>
            <a:r>
              <a:rPr lang="sr-Latn-CS" sz="1800" b="1"/>
              <a:t>š</a:t>
            </a:r>
            <a:r>
              <a:rPr lang="sr-Latn-RS" sz="1800" b="1"/>
              <a:t>ta ili iskori</a:t>
            </a:r>
            <a:r>
              <a:rPr lang="sr-Latn-CS" sz="1800" b="1"/>
              <a:t>ste </a:t>
            </a:r>
            <a:r>
              <a:rPr lang="sr-Latn-RS" sz="1800" b="1"/>
              <a:t>prednosti niskih tro</a:t>
            </a:r>
            <a:r>
              <a:rPr lang="sr-Latn-CS" sz="1800" b="1"/>
              <a:t>š</a:t>
            </a:r>
            <a:r>
              <a:rPr lang="sr-Latn-RS" sz="1800" b="1"/>
              <a:t>kova otpo</a:t>
            </a:r>
            <a:r>
              <a:rPr lang="sr-Latn-CS" sz="1800" b="1"/>
              <a:t>č</a:t>
            </a:r>
            <a:r>
              <a:rPr lang="sr-Latn-RS" sz="1800" b="1"/>
              <a:t>injanja poslovanja</a:t>
            </a:r>
            <a:r>
              <a:rPr lang="sr-Latn-CS" sz="1800" b="1"/>
              <a:t>, </a:t>
            </a:r>
            <a:r>
              <a:rPr lang="sr-Latn-RS" sz="1800" b="1"/>
              <a:t>dok druge te</a:t>
            </a:r>
            <a:r>
              <a:rPr lang="sr-Latn-CS" sz="1800" b="1"/>
              <a:t>ž</a:t>
            </a:r>
            <a:r>
              <a:rPr lang="sr-Latn-RS" sz="1800" b="1"/>
              <a:t>e ka upotrebi retkih i povoljnih resursa ili ostvarenju sopstvenih strate</a:t>
            </a:r>
            <a:r>
              <a:rPr lang="sr-Latn-CS" sz="1800" b="1"/>
              <a:t>š</a:t>
            </a:r>
            <a:r>
              <a:rPr lang="sr-Latn-RS" sz="1800" b="1"/>
              <a:t>kih ciljeva</a:t>
            </a:r>
            <a:r>
              <a:rPr lang="sr-Latn-CS" sz="1800" b="1"/>
              <a:t>.</a:t>
            </a:r>
            <a:endParaRPr lang="sr-Latn-RS" sz="1800" b="1"/>
          </a:p>
          <a:p>
            <a:pPr algn="just"/>
            <a:endParaRPr lang="sr-Latn-R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8" y="-1"/>
            <a:ext cx="3927782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1319" y="408033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642" y="1297572"/>
            <a:ext cx="4988827" cy="4468693"/>
          </a:xfrm>
        </p:spPr>
        <p:txBody>
          <a:bodyPr/>
          <a:lstStyle/>
          <a:p>
            <a:pPr algn="just"/>
            <a:r>
              <a:rPr lang="sr-Latn-RS" sz="1800"/>
              <a:t>Pri izboru investicione lokacije</a:t>
            </a:r>
            <a:r>
              <a:rPr lang="sr-Latn-CS" sz="1800"/>
              <a:t>, </a:t>
            </a:r>
            <a:r>
              <a:rPr lang="sr-Latn-RS" sz="1800"/>
              <a:t>investitori prevashodno uzimaju u obzir o</a:t>
            </a:r>
            <a:r>
              <a:rPr lang="sr-Latn-CS" sz="1800"/>
              <a:t>č</a:t>
            </a:r>
            <a:r>
              <a:rPr lang="sr-Latn-RS" sz="1800"/>
              <a:t>ekivanu profitabilnost investicionog poduhvata</a:t>
            </a:r>
            <a:r>
              <a:rPr lang="sr-Latn-CS" sz="1800"/>
              <a:t>, </a:t>
            </a:r>
            <a:r>
              <a:rPr lang="sr-Latn-RS" sz="1800"/>
              <a:t>koja je pod uticajem razli</a:t>
            </a:r>
            <a:r>
              <a:rPr lang="sr-Latn-CS" sz="1800"/>
              <a:t>č</a:t>
            </a:r>
            <a:r>
              <a:rPr lang="sr-Latn-RS" sz="1800"/>
              <a:t>itih faktora specifi</a:t>
            </a:r>
            <a:r>
              <a:rPr lang="sr-Latn-CS" sz="1800"/>
              <a:t>č</a:t>
            </a:r>
            <a:r>
              <a:rPr lang="sr-Latn-RS" sz="1800"/>
              <a:t>nih za odre</a:t>
            </a:r>
            <a:r>
              <a:rPr lang="sr-Latn-CS" sz="1800"/>
              <a:t>đ</a:t>
            </a:r>
            <a:r>
              <a:rPr lang="sr-Latn-RS" sz="1800"/>
              <a:t>enu zemlju</a:t>
            </a:r>
            <a:r>
              <a:rPr lang="sr-Latn-CS" sz="1800"/>
              <a:t>, </a:t>
            </a:r>
            <a:r>
              <a:rPr lang="sr-Latn-RS" sz="1800"/>
              <a:t>kao i pod uticajem vrste investicionih motiva</a:t>
            </a:r>
            <a:r>
              <a:rPr lang="sr-Latn-CS" sz="1800"/>
              <a:t>. </a:t>
            </a:r>
          </a:p>
          <a:p>
            <a:pPr algn="just"/>
            <a:r>
              <a:rPr lang="sr-Latn-CS" sz="1800"/>
              <a:t>Strane </a:t>
            </a:r>
            <a:r>
              <a:rPr lang="sr-Latn-RS" sz="1800"/>
              <a:t>investitore mogu privući zemlje sa: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velikim i brzo rastućim tržištem (</a:t>
            </a:r>
            <a:r>
              <a:rPr lang="sr-Latn-RS" sz="1800" i="1"/>
              <a:t>Market-seeking investors</a:t>
            </a:r>
            <a:r>
              <a:rPr lang="sr-Latn-RS" sz="1800"/>
              <a:t>),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obilni prirodni resursi (</a:t>
            </a:r>
            <a:r>
              <a:rPr lang="sr-Latn-RS" sz="1800" i="1"/>
              <a:t>Resource-seeking investors</a:t>
            </a:r>
            <a:r>
              <a:rPr lang="sr-Latn-RS" sz="1800"/>
              <a:t>) ili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niski troškovi transporta proizvoda do matične zemlje, odnosno geografska blizina (</a:t>
            </a:r>
            <a:r>
              <a:rPr lang="sr-Latn-RS" sz="1800" i="1"/>
              <a:t>Efficiency-seeking investors</a:t>
            </a:r>
            <a:r>
              <a:rPr lang="sr-Latn-RS" sz="1800"/>
              <a:t>).</a:t>
            </a:r>
            <a:endParaRPr lang="sl-SI" sz="1800"/>
          </a:p>
          <a:p>
            <a:pPr algn="just"/>
            <a:endParaRPr lang="sr-Latn-RS" sz="1800"/>
          </a:p>
          <a:p>
            <a:pPr algn="just"/>
            <a:endParaRPr lang="sr-Latn-RS" sz="1800" b="1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41891" y="433404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12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5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699" y="710045"/>
            <a:ext cx="548640" cy="548640"/>
          </a:xfrm>
        </p:spPr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491" y="1593476"/>
            <a:ext cx="9246577" cy="4248073"/>
          </a:xfrm>
        </p:spPr>
        <p:txBody>
          <a:bodyPr/>
          <a:lstStyle/>
          <a:p>
            <a:pPr algn="just"/>
            <a:r>
              <a:rPr lang="en-US" sz="2000" err="1"/>
              <a:t>Prema</a:t>
            </a:r>
            <a:r>
              <a:rPr lang="en-US" sz="2000"/>
              <a:t> UNCTAD </a:t>
            </a:r>
            <a:r>
              <a:rPr lang="en-US" sz="2000" err="1"/>
              <a:t>metodologiji</a:t>
            </a:r>
            <a:r>
              <a:rPr lang="en-US" sz="2000"/>
              <a:t>, SDI </a:t>
            </a:r>
            <a:r>
              <a:rPr lang="en-US" sz="2000" err="1"/>
              <a:t>obuhvataju</a:t>
            </a:r>
            <a:r>
              <a:rPr lang="sr-Latn-RS" sz="200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err="1"/>
              <a:t>vlasnički</a:t>
            </a:r>
            <a:r>
              <a:rPr lang="en-US" sz="2000"/>
              <a:t> </a:t>
            </a:r>
            <a:r>
              <a:rPr lang="en-US" sz="2000" err="1"/>
              <a:t>kapital</a:t>
            </a:r>
            <a:r>
              <a:rPr lang="en-US" sz="2000"/>
              <a:t> (</a:t>
            </a:r>
            <a:r>
              <a:rPr lang="en-US" sz="2000" err="1"/>
              <a:t>engl.</a:t>
            </a:r>
            <a:r>
              <a:rPr lang="en-US" sz="2000"/>
              <a:t> Equity Capital), </a:t>
            </a:r>
            <a:endParaRPr lang="sr-Latn-RS" sz="20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err="1"/>
              <a:t>reinvestirane</a:t>
            </a:r>
            <a:r>
              <a:rPr lang="en-US" sz="2000"/>
              <a:t> </a:t>
            </a:r>
            <a:r>
              <a:rPr lang="en-US" sz="2000" err="1"/>
              <a:t>zarade</a:t>
            </a:r>
            <a:r>
              <a:rPr lang="en-US" sz="2000"/>
              <a:t> (</a:t>
            </a:r>
            <a:r>
              <a:rPr lang="en-US" sz="2000" err="1"/>
              <a:t>engl.</a:t>
            </a:r>
            <a:r>
              <a:rPr lang="en-US" sz="2000"/>
              <a:t> Reinvested Earnings) </a:t>
            </a:r>
            <a:r>
              <a:rPr lang="en-US" sz="2000" err="1"/>
              <a:t>i</a:t>
            </a:r>
            <a:r>
              <a:rPr lang="en-US" sz="2000"/>
              <a:t> </a:t>
            </a:r>
            <a:endParaRPr lang="sr-Latn-RS" sz="20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err="1"/>
              <a:t>pozajmice</a:t>
            </a:r>
            <a:r>
              <a:rPr lang="en-US" sz="2000"/>
              <a:t> </a:t>
            </a:r>
            <a:r>
              <a:rPr lang="en-US" sz="2000" err="1"/>
              <a:t>unutar</a:t>
            </a:r>
            <a:r>
              <a:rPr lang="en-US" sz="2000"/>
              <a:t> </a:t>
            </a:r>
            <a:r>
              <a:rPr lang="en-US" sz="2000" err="1"/>
              <a:t>kompanije</a:t>
            </a:r>
            <a:r>
              <a:rPr lang="en-US" sz="2000"/>
              <a:t> (</a:t>
            </a:r>
            <a:r>
              <a:rPr lang="en-US" sz="2000" err="1"/>
              <a:t>engl.</a:t>
            </a:r>
            <a:r>
              <a:rPr lang="en-US" sz="2000"/>
              <a:t> Intra-Company Loans). </a:t>
            </a:r>
            <a:endParaRPr lang="sr-Latn-RS" sz="2000"/>
          </a:p>
          <a:p>
            <a:pPr marL="0" indent="0" algn="just">
              <a:buNone/>
            </a:pPr>
            <a:endParaRPr lang="sr-Latn-RS" sz="2000"/>
          </a:p>
          <a:p>
            <a:pPr marL="0" indent="0" algn="just">
              <a:buNone/>
            </a:pPr>
            <a:r>
              <a:rPr lang="en-US" sz="2000"/>
              <a:t>SDI </a:t>
            </a:r>
            <a:r>
              <a:rPr lang="en-US" sz="2000" err="1"/>
              <a:t>istovremeno</a:t>
            </a:r>
            <a:r>
              <a:rPr lang="en-US" sz="2000"/>
              <a:t> </a:t>
            </a:r>
            <a:r>
              <a:rPr lang="en-US" sz="2000" err="1"/>
              <a:t>objedinjuju</a:t>
            </a:r>
            <a:r>
              <a:rPr lang="en-US" sz="2000"/>
              <a:t> </a:t>
            </a:r>
            <a:r>
              <a:rPr lang="en-US" sz="2000" err="1"/>
              <a:t>sledeće</a:t>
            </a:r>
            <a:r>
              <a:rPr lang="en-US" sz="2000"/>
              <a:t> </a:t>
            </a:r>
            <a:r>
              <a:rPr lang="en-US" sz="2000" err="1"/>
              <a:t>kategorije</a:t>
            </a:r>
            <a:r>
              <a:rPr lang="en-US" sz="2000"/>
              <a:t>: </a:t>
            </a:r>
            <a:endParaRPr lang="sr-Latn-RS" sz="20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err="1"/>
              <a:t>Ulaganja</a:t>
            </a:r>
            <a:r>
              <a:rPr lang="en-US" sz="2000"/>
              <a:t> </a:t>
            </a:r>
            <a:r>
              <a:rPr lang="en-US" sz="2000" err="1"/>
              <a:t>sredstava</a:t>
            </a:r>
            <a:r>
              <a:rPr lang="en-US" sz="2000"/>
              <a:t> u </a:t>
            </a:r>
            <a:r>
              <a:rPr lang="en-US" sz="2000" err="1"/>
              <a:t>akcije</a:t>
            </a:r>
            <a:r>
              <a:rPr lang="en-US" sz="2000"/>
              <a:t> </a:t>
            </a:r>
            <a:r>
              <a:rPr lang="en-US" sz="2000" err="1"/>
              <a:t>preduzeća</a:t>
            </a:r>
            <a:r>
              <a:rPr lang="en-US" sz="2000"/>
              <a:t> </a:t>
            </a:r>
            <a:r>
              <a:rPr lang="en-US" sz="2000" err="1"/>
              <a:t>koje</a:t>
            </a:r>
            <a:r>
              <a:rPr lang="en-US" sz="2000"/>
              <a:t> se </a:t>
            </a:r>
            <a:r>
              <a:rPr lang="en-US" sz="2000" err="1"/>
              <a:t>nalazi</a:t>
            </a:r>
            <a:r>
              <a:rPr lang="en-US" sz="2000"/>
              <a:t> u </a:t>
            </a:r>
            <a:r>
              <a:rPr lang="en-US" sz="2000" err="1"/>
              <a:t>drugoj</a:t>
            </a:r>
            <a:r>
              <a:rPr lang="en-US" sz="2000"/>
              <a:t> </a:t>
            </a:r>
            <a:r>
              <a:rPr lang="en-US" sz="2000" err="1"/>
              <a:t>zemlji</a:t>
            </a:r>
            <a:r>
              <a:rPr lang="en-US" sz="2000"/>
              <a:t>, van </a:t>
            </a:r>
            <a:r>
              <a:rPr lang="en-US" sz="2000" err="1"/>
              <a:t>matične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 </a:t>
            </a:r>
            <a:r>
              <a:rPr lang="en-US" sz="2000" err="1"/>
              <a:t>investitora</a:t>
            </a:r>
            <a:r>
              <a:rPr lang="en-US" sz="2000"/>
              <a:t>. </a:t>
            </a:r>
            <a:r>
              <a:rPr lang="en-US" sz="2000" err="1"/>
              <a:t>Deo</a:t>
            </a:r>
            <a:r>
              <a:rPr lang="en-US" sz="2000"/>
              <a:t> </a:t>
            </a:r>
            <a:r>
              <a:rPr lang="en-US" sz="2000" err="1"/>
              <a:t>zarade</a:t>
            </a:r>
            <a:r>
              <a:rPr lang="en-US" sz="2000"/>
              <a:t> </a:t>
            </a:r>
            <a:r>
              <a:rPr lang="en-US" sz="2000" err="1"/>
              <a:t>stranog</a:t>
            </a:r>
            <a:r>
              <a:rPr lang="en-US" sz="2000"/>
              <a:t> </a:t>
            </a:r>
            <a:r>
              <a:rPr lang="en-US" sz="2000" err="1"/>
              <a:t>investitora</a:t>
            </a:r>
            <a:r>
              <a:rPr lang="en-US" sz="2000"/>
              <a:t> </a:t>
            </a:r>
            <a:r>
              <a:rPr lang="en-US" sz="2000" err="1"/>
              <a:t>koji</a:t>
            </a:r>
            <a:r>
              <a:rPr lang="en-US" sz="2000"/>
              <a:t> se ne deli </a:t>
            </a:r>
            <a:r>
              <a:rPr lang="en-US" sz="2000" err="1"/>
              <a:t>među</a:t>
            </a:r>
            <a:r>
              <a:rPr lang="en-US" sz="2000"/>
              <a:t> </a:t>
            </a:r>
            <a:r>
              <a:rPr lang="en-US" sz="2000" err="1"/>
              <a:t>filijalama</a:t>
            </a:r>
            <a:r>
              <a:rPr lang="en-US" sz="2000"/>
              <a:t> u </a:t>
            </a:r>
            <a:r>
              <a:rPr lang="en-US" sz="2000" err="1"/>
              <a:t>vidu</a:t>
            </a:r>
            <a:r>
              <a:rPr lang="en-US" sz="2000"/>
              <a:t> </a:t>
            </a:r>
            <a:r>
              <a:rPr lang="en-US" sz="2000" err="1"/>
              <a:t>dividende</a:t>
            </a:r>
            <a:r>
              <a:rPr lang="en-US" sz="2000"/>
              <a:t> </a:t>
            </a:r>
            <a:r>
              <a:rPr lang="en-US" sz="2000" err="1"/>
              <a:t>niti</a:t>
            </a:r>
            <a:r>
              <a:rPr lang="en-US" sz="2000"/>
              <a:t> </a:t>
            </a:r>
            <a:r>
              <a:rPr lang="en-US" sz="2000" err="1"/>
              <a:t>vraća</a:t>
            </a:r>
            <a:r>
              <a:rPr lang="en-US" sz="2000"/>
              <a:t> u </a:t>
            </a:r>
            <a:r>
              <a:rPr lang="en-US" sz="2000" err="1"/>
              <a:t>matičnu</a:t>
            </a:r>
            <a:r>
              <a:rPr lang="en-US" sz="2000"/>
              <a:t> </a:t>
            </a:r>
            <a:r>
              <a:rPr lang="en-US" sz="2000" err="1"/>
              <a:t>zemlju</a:t>
            </a:r>
            <a:r>
              <a:rPr lang="en-US" sz="2000"/>
              <a:t>, </a:t>
            </a:r>
            <a:r>
              <a:rPr lang="en-US" sz="2000" err="1"/>
              <a:t>već</a:t>
            </a:r>
            <a:r>
              <a:rPr lang="en-US" sz="2000"/>
              <a:t> se </a:t>
            </a:r>
            <a:r>
              <a:rPr lang="en-US" sz="2000" err="1"/>
              <a:t>ponovo</a:t>
            </a:r>
            <a:r>
              <a:rPr lang="en-US" sz="2000"/>
              <a:t> </a:t>
            </a:r>
            <a:r>
              <a:rPr lang="en-US" sz="2000" err="1"/>
              <a:t>ulaže</a:t>
            </a:r>
            <a:r>
              <a:rPr lang="en-US" sz="2000"/>
              <a:t> </a:t>
            </a:r>
            <a:r>
              <a:rPr lang="en-US" sz="2000" err="1"/>
              <a:t>na</a:t>
            </a:r>
            <a:r>
              <a:rPr lang="en-US" sz="2000"/>
              <a:t> </a:t>
            </a:r>
            <a:r>
              <a:rPr lang="en-US" sz="2000" err="1"/>
              <a:t>teritoriji</a:t>
            </a:r>
            <a:r>
              <a:rPr lang="en-US" sz="2000"/>
              <a:t> </a:t>
            </a:r>
            <a:r>
              <a:rPr lang="en-US" sz="2000" err="1"/>
              <a:t>zemlje</a:t>
            </a:r>
            <a:r>
              <a:rPr lang="en-US" sz="2000"/>
              <a:t> </a:t>
            </a:r>
            <a:r>
              <a:rPr lang="en-US" sz="2000" err="1"/>
              <a:t>domaćina</a:t>
            </a:r>
            <a:r>
              <a:rPr lang="en-US" sz="2000"/>
              <a:t>. </a:t>
            </a:r>
            <a:endParaRPr lang="sr-Latn-RS" sz="200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err="1"/>
              <a:t>Kratkoročne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dugoročne</a:t>
            </a:r>
            <a:r>
              <a:rPr lang="en-US" sz="2000"/>
              <a:t> </a:t>
            </a:r>
            <a:r>
              <a:rPr lang="en-US" sz="2000" err="1"/>
              <a:t>pozajmice</a:t>
            </a:r>
            <a:r>
              <a:rPr lang="en-US" sz="2000"/>
              <a:t> </a:t>
            </a:r>
            <a:r>
              <a:rPr lang="en-US" sz="2000" err="1"/>
              <a:t>sredstava</a:t>
            </a:r>
            <a:r>
              <a:rPr lang="en-US" sz="2000"/>
              <a:t> </a:t>
            </a:r>
            <a:r>
              <a:rPr lang="en-US" sz="2000" err="1"/>
              <a:t>između</a:t>
            </a:r>
            <a:r>
              <a:rPr lang="en-US" sz="2000"/>
              <a:t> </a:t>
            </a:r>
            <a:r>
              <a:rPr lang="en-US" sz="2000" err="1"/>
              <a:t>matične</a:t>
            </a:r>
            <a:r>
              <a:rPr lang="en-US" sz="2000"/>
              <a:t> </a:t>
            </a:r>
            <a:r>
              <a:rPr lang="en-US" sz="2000" err="1"/>
              <a:t>kompanije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njenih</a:t>
            </a:r>
            <a:r>
              <a:rPr lang="en-US" sz="2000"/>
              <a:t> </a:t>
            </a:r>
            <a:r>
              <a:rPr lang="en-US" sz="2000" err="1"/>
              <a:t>filijala</a:t>
            </a:r>
            <a:r>
              <a:rPr lang="en-US" sz="2000"/>
              <a:t>, </a:t>
            </a:r>
            <a:r>
              <a:rPr lang="en-US" sz="2000" err="1"/>
              <a:t>kao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između</a:t>
            </a:r>
            <a:r>
              <a:rPr lang="en-US" sz="2000"/>
              <a:t> </a:t>
            </a:r>
            <a:r>
              <a:rPr lang="en-US" sz="2000" err="1"/>
              <a:t>samih</a:t>
            </a:r>
            <a:r>
              <a:rPr lang="en-US" sz="2000"/>
              <a:t> </a:t>
            </a:r>
            <a:r>
              <a:rPr lang="en-US" sz="2000" err="1"/>
              <a:t>filijala</a:t>
            </a:r>
            <a:r>
              <a:rPr lang="en-US" sz="2000"/>
              <a:t>.</a:t>
            </a:r>
            <a:endParaRPr lang="en-US" sz="1800"/>
          </a:p>
        </p:txBody>
      </p:sp>
      <p:pic>
        <p:nvPicPr>
          <p:cNvPr id="5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013" y="753264"/>
            <a:ext cx="548640" cy="548640"/>
          </a:xfrm>
          <a:prstGeom prst="rect">
            <a:avLst/>
          </a:prstGeom>
        </p:spPr>
      </p:pic>
      <p:pic>
        <p:nvPicPr>
          <p:cNvPr id="6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425" y="77091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7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" y="4259080"/>
            <a:ext cx="7059346" cy="822960"/>
          </a:xfrm>
        </p:spPr>
        <p:txBody>
          <a:bodyPr/>
          <a:lstStyle/>
          <a:p>
            <a:pPr algn="ctr"/>
            <a:r>
              <a:rPr lang="sr-Latn-RS" sz="3600" b="1">
                <a:solidFill>
                  <a:schemeClr val="bg1"/>
                </a:solidFill>
              </a:rPr>
              <a:t>REPUBLIKA SRBIJA KAO ATRAKTIVNA INVESTICIONA DESTINACIJA ZA EU INVESTITORE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662" y="836023"/>
            <a:ext cx="9261230" cy="5521234"/>
          </a:xfrm>
        </p:spPr>
        <p:txBody>
          <a:bodyPr/>
          <a:lstStyle/>
          <a:p>
            <a:pPr algn="just"/>
            <a:r>
              <a:rPr lang="sr-Latn-RS" sz="1600"/>
              <a:t>Nizak nivo domaće akumulacije kapitala predstavlja jedno od ključnih obeležja zemalja u razvoju, pa samim tim i Republike Srbije, te uslovljava nastanak potrebe za intenziviranjem SDI priliva kako bi se ubrzao privredni rast. Kako bi privukla što veći broj stranih investitora </a:t>
            </a:r>
            <a:r>
              <a:rPr lang="sr-Latn-RS" sz="1600" b="1"/>
              <a:t>Srbija uspostavlja liberalne zakone o SDI, ukida trgovinske barijere i investicione zabrane i smanjuje stopu poreza na dobit korporacija</a:t>
            </a:r>
            <a:r>
              <a:rPr lang="sr-Latn-RS" sz="1600"/>
              <a:t>. </a:t>
            </a:r>
          </a:p>
          <a:p>
            <a:pPr marL="0" indent="0" algn="just">
              <a:buNone/>
            </a:pPr>
            <a:endParaRPr lang="en-US" sz="1600"/>
          </a:p>
          <a:p>
            <a:pPr algn="just"/>
            <a:r>
              <a:rPr lang="sr-Latn-RS" sz="1600"/>
              <a:t>Tokom poslednje decenije Republika Srbija se često pominje kao </a:t>
            </a:r>
            <a:r>
              <a:rPr lang="sr-Latn-RS" sz="1600" b="1"/>
              <a:t>atraktivna investiciona destinacija</a:t>
            </a:r>
            <a:r>
              <a:rPr lang="sr-Latn-RS" sz="1600"/>
              <a:t>, privlačna mnogim stranim ulagačima, i </a:t>
            </a:r>
            <a:r>
              <a:rPr lang="sr-Latn-RS" sz="1600" b="1"/>
              <a:t>vodeća u CEE regionu prema privlačenju proizvodno orijentisanih SDI</a:t>
            </a:r>
            <a:r>
              <a:rPr lang="sr-Latn-RS" sz="1600"/>
              <a:t>. Prema EY’s European Attractiveness Survey Srbija se nalazi među </a:t>
            </a:r>
            <a:r>
              <a:rPr lang="sr-Latn-RS" sz="1600" b="1"/>
              <a:t>deset najboljih evropskih investicionih destinacija prema stvaranju novih radnih mesta nastalih usled priliva SDI.</a:t>
            </a:r>
          </a:p>
          <a:p>
            <a:pPr marL="0" indent="0" algn="just">
              <a:buNone/>
            </a:pPr>
            <a:endParaRPr lang="en-US" sz="1600"/>
          </a:p>
          <a:p>
            <a:pPr algn="just"/>
            <a:r>
              <a:rPr lang="sr-Latn-RS" sz="1600"/>
              <a:t>Strane investitore posebno može podstaći na ulaganja </a:t>
            </a:r>
            <a:r>
              <a:rPr lang="sr-Latn-RS" sz="1600" b="1"/>
              <a:t>paket poreskih podsticaja </a:t>
            </a:r>
            <a:r>
              <a:rPr lang="sr-Latn-RS" sz="1600"/>
              <a:t>koji podrazumeva niske stope poreza na dodatu vrednost, poreza na dobtit preduzeća i poreza na zarade ili neke od oblika poreskih kredita i drugih vrsta poreskih olakšica. Investiranje često može biti motivisano </a:t>
            </a:r>
            <a:r>
              <a:rPr lang="sr-Latn-RS" sz="1600" b="1"/>
              <a:t>fleksibilnim nadnicama, prikladnom politikom zapošljavanja i niskim troškovima otpuštanja radnika.</a:t>
            </a:r>
          </a:p>
          <a:p>
            <a:pPr marL="0" indent="0" algn="just">
              <a:buNone/>
            </a:pPr>
            <a:r>
              <a:rPr lang="sr-Latn-RS" sz="1600"/>
              <a:t> </a:t>
            </a:r>
            <a:endParaRPr lang="sr-Latn-RS" sz="1600" b="1" u="sng"/>
          </a:p>
          <a:p>
            <a:pPr algn="just"/>
            <a:r>
              <a:rPr lang="sr-Latn-RS" sz="1600"/>
              <a:t>Prema istraživanjima World Economic Forum u okviru The Global Competitiveness Report navodi se da su u Republici Srbiji najčešće </a:t>
            </a:r>
            <a:r>
              <a:rPr lang="sr-Latn-RS" sz="1600" b="1"/>
              <a:t>prepreke nesmetanom obavljanju poslovnih aktivnosti bile otežan pristup izvorima finansiranja, neefikasnost državnog aparata, prisustvo korupcije i nestabilnost javnih politika. Pored navedenog, ističu se i skromna radna etika zaposlenih, nestabilnost Vlade i neadekvatna infrastruktura</a:t>
            </a:r>
            <a:r>
              <a:rPr lang="sr-Latn-RS" sz="1600"/>
              <a:t>.</a:t>
            </a:r>
            <a:endParaRPr lang="en-US" sz="1600"/>
          </a:p>
          <a:p>
            <a:pPr algn="just"/>
            <a:endParaRPr lang="sr-Latn-RS" sz="1600" b="1" u="sng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0" y="3596640"/>
            <a:ext cx="828675" cy="8286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1" y="2266607"/>
            <a:ext cx="828675" cy="82867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2" y="1001631"/>
            <a:ext cx="828675" cy="828675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69" y="4790225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9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-232707"/>
            <a:ext cx="7388298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7673" y="80381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995" y="1333632"/>
            <a:ext cx="7319474" cy="4468693"/>
          </a:xfrm>
        </p:spPr>
        <p:txBody>
          <a:bodyPr/>
          <a:lstStyle/>
          <a:p>
            <a:pPr algn="just"/>
            <a:r>
              <a:rPr lang="sr-Latn-RS" sz="1800" b="1"/>
              <a:t>Pogodnosti koje su na raspolaganju stranim investitorima u Republici Srbiji </a:t>
            </a:r>
            <a:r>
              <a:rPr lang="sr-Latn-RS" sz="1800"/>
              <a:t>odnose se pre svega na: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raspoloživost kvalifikovane</a:t>
            </a:r>
            <a:r>
              <a:rPr lang="en-US" sz="1800"/>
              <a:t>, a</a:t>
            </a:r>
            <a:r>
              <a:rPr lang="sr-Latn-RS" sz="1800"/>
              <a:t> jeftine radne snage,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finansijske olakšice,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subvencije i podsticaje,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konkurentne troškove poslovanja 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bescarinski tretman proizvoda koji obezbeđuju potpisani trgovinski sporazumi.</a:t>
            </a:r>
          </a:p>
          <a:p>
            <a:pPr algn="just"/>
            <a:r>
              <a:rPr lang="sr-Latn-RS" sz="1800"/>
              <a:t>Kako bi unapredila trgovinsku saradnju sa drugim zemljama i podstakla spoljnotrgovinsku razmenu, Srbija je </a:t>
            </a:r>
            <a:r>
              <a:rPr lang="sr-Latn-RS" sz="1800" b="1"/>
              <a:t>sporazume o slobodnoj trgovini potpisala sa Evropskom unijom, Rusijom, Belorusijom, Turskom i sa Kazahstanom</a:t>
            </a:r>
            <a:r>
              <a:rPr lang="sr-Latn-RS" sz="1800"/>
              <a:t>. </a:t>
            </a:r>
            <a:r>
              <a:rPr lang="sr-Latn-RS" sz="1800" b="1"/>
              <a:t>Spoljnotrgovinska razmena Srbije sa SAD je najvećim delom regulisana Opštim sistemom preferencijala </a:t>
            </a:r>
            <a:r>
              <a:rPr lang="sr-Latn-RS" sz="1800"/>
              <a:t>koji je odobren jula 2005. godine, a koji predviđa preferencijalni bescarinski tretman za većinu finalnih proizvoda i poluproizvoda kao i pojedinih poljoprivrednih proizvoda i sirovina. </a:t>
            </a:r>
            <a:endParaRPr lang="en-US" sz="180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19921" y="883780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16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509" y="0"/>
            <a:ext cx="4258491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731" y="287140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53" y="972260"/>
            <a:ext cx="6907837" cy="4913480"/>
          </a:xfrm>
        </p:spPr>
        <p:txBody>
          <a:bodyPr/>
          <a:lstStyle/>
          <a:p>
            <a:pPr algn="just"/>
            <a:r>
              <a:rPr lang="sr-Latn-RS" sz="1800"/>
              <a:t>Pored navedenih, strani investitori su posebno zainteresovani i za sve druge trgovinske pogodnosti i olakšice koje proističu iz potpisanih </a:t>
            </a:r>
            <a:r>
              <a:rPr lang="sr-Latn-RS" sz="1800" b="1"/>
              <a:t>Sporazuma o slobodnoj trgovini između zemalja centralne Evrope i Ugovora o slobodnoj trgovini sa zemljama članicama Evropskog udruženja slobodne trgovine</a:t>
            </a:r>
            <a:r>
              <a:rPr lang="sr-Latn-RS" sz="1800"/>
              <a:t>.</a:t>
            </a:r>
          </a:p>
          <a:p>
            <a:pPr algn="just"/>
            <a:r>
              <a:rPr lang="sr-Latn-RS" sz="1800"/>
              <a:t>CEFTA sporazumom je predviđena liberalizacija javnih nabavki i privlačenje investicija u zemlje potpisnice, a povećava se i šansa za izlazak na evropska tržišta po preferencijalnom, povlašćenom tretmanu. </a:t>
            </a:r>
          </a:p>
          <a:p>
            <a:pPr algn="just"/>
            <a:r>
              <a:rPr lang="sr-Latn-RS" sz="1800"/>
              <a:t>Krajem 2009. godine potpisan je i ugovor o slobodnoj trgovini sa zemljama članicama Evropskog udruženja slobodne trgovine (Island, Lihtenštajn, Norveška i Švajcarska) i time je učinjen još jedan korak ka unapređenju pozicije Srbije u sistemu slobodne trgovine. </a:t>
            </a:r>
          </a:p>
          <a:p>
            <a:pPr algn="just"/>
            <a:r>
              <a:rPr lang="sr-Latn-RS" sz="1800"/>
              <a:t>Uredbom o uslovima i načinu privlačenja stranih investicija u Republici Srbiji  predviđene su različite vrste pogodnosti: </a:t>
            </a:r>
            <a:r>
              <a:rPr lang="sr-Latn-RS" sz="1800" b="1"/>
              <a:t>privremeno poresko oslobođenje na dobit pravnih lica, prenos gubitaka, izbegavanje dvostrukog oporezivanja, smanjenje poreza i doprinosa na zarade, godišnji odbici za porez na dobit i izuzeci od poreza na dodatu vrednost u slobodnim investicionim zonama.</a:t>
            </a:r>
            <a:endParaRPr lang="en-US" sz="1800" b="1"/>
          </a:p>
          <a:p>
            <a:pPr algn="just"/>
            <a:endParaRPr lang="sr-Latn-RS" sz="1800"/>
          </a:p>
          <a:p>
            <a:pPr algn="just"/>
            <a:endParaRPr lang="sr-Latn-R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17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5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6357735" cy="1746504"/>
          </a:xfrm>
        </p:spPr>
        <p:txBody>
          <a:bodyPr/>
          <a:lstStyle/>
          <a:p>
            <a:pPr algn="ctr"/>
            <a:r>
              <a:rPr lang="sr-Latn-RS" sz="4000" b="1"/>
              <a:t>EU INVESTICIJE U REPUBLICI SRBIJI</a:t>
            </a:r>
            <a:endParaRPr lang="en-US" sz="4000" b="1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9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024" y="899352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algn="just"/>
            <a:endParaRPr lang="en-US" sz="1800"/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19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1024" y="2193313"/>
            <a:ext cx="2834640" cy="3368675"/>
          </a:xfrm>
        </p:spPr>
        <p:txBody>
          <a:bodyPr/>
          <a:lstStyle/>
          <a:p>
            <a:pPr algn="just"/>
            <a:r>
              <a:rPr lang="sr-Latn-RS" sz="1800"/>
              <a:t>U ukupnoj vrednosti stranih direktnih investicija u Republici Srbiji koje su realizovane tokom druge decenije 21. veka, </a:t>
            </a:r>
            <a:r>
              <a:rPr lang="sr-Latn-RS" sz="1800" b="1"/>
              <a:t>Evropska unija je ostvarila dominantno učešće od skoro 68%. Učešće Rusije je bilo 7 puta niže, a Kine čak 17 puta niže.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95210" y="6136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b="1" dirty="0"/>
              <a:t>Procentualno učešće Evropske unije i ostalih zemalja u ukupnoj </a:t>
            </a:r>
            <a:r>
              <a:rPr lang="sr-Latn-RS" b="1" dirty="0" err="1"/>
              <a:t>vred</a:t>
            </a:r>
            <a:r>
              <a:rPr lang="en-US" b="1" dirty="0"/>
              <a:t>no</a:t>
            </a:r>
            <a:r>
              <a:rPr lang="sr-Latn-RS" b="1" dirty="0" err="1"/>
              <a:t>sti</a:t>
            </a:r>
            <a:r>
              <a:rPr lang="sr-Latn-RS" b="1" dirty="0"/>
              <a:t> stranih investicija u Republici Srbiji u periodu od 2010. do 2020. godine</a:t>
            </a:r>
            <a:endParaRPr lang="en-US" b="1" dirty="0"/>
          </a:p>
        </p:txBody>
      </p:sp>
      <p:pic>
        <p:nvPicPr>
          <p:cNvPr id="25" name="Picture 24"/>
          <p:cNvPicPr/>
          <p:nvPr/>
        </p:nvPicPr>
        <p:blipFill rotWithShape="1">
          <a:blip r:embed="rId4"/>
          <a:srcRect l="19614" t="24712" r="22713" b="21415"/>
          <a:stretch/>
        </p:blipFill>
        <p:spPr bwMode="auto">
          <a:xfrm>
            <a:off x="4334934" y="1806212"/>
            <a:ext cx="7128934" cy="4142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325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62" y="4480052"/>
            <a:ext cx="6404860" cy="822960"/>
          </a:xfrm>
        </p:spPr>
        <p:txBody>
          <a:bodyPr/>
          <a:lstStyle/>
          <a:p>
            <a:pPr algn="ctr"/>
            <a:r>
              <a:rPr lang="sr-Latn-RS" sz="3600" b="1">
                <a:solidFill>
                  <a:schemeClr val="bg1"/>
                </a:solidFill>
              </a:rPr>
              <a:t>ODNOSI IZMEĐU REPUBLIKE SRBIJE I EVROPSKE UNIJE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494" y="595255"/>
            <a:ext cx="10457547" cy="239617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2000" b="1">
                  <a:solidFill>
                    <a:schemeClr val="tx1"/>
                  </a:solidFill>
                </a:rPr>
                <a:t>TOKOM DRUGE DECENIJE 21. VEKA EVROPSKA UNIJA JE U REPUBLICI SRBIJI INVESTIRALA VIŠE OD 17 MILIJARDI EVRA</a:t>
              </a:r>
              <a:endParaRPr lang="en-U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54" y="972260"/>
            <a:ext cx="4813330" cy="4913480"/>
          </a:xfrm>
        </p:spPr>
        <p:txBody>
          <a:bodyPr/>
          <a:lstStyle/>
          <a:p>
            <a:pPr algn="just"/>
            <a:endParaRPr lang="sr-Latn-RS" sz="1800"/>
          </a:p>
          <a:p>
            <a:pPr algn="just"/>
            <a:endParaRPr lang="sr-Latn-R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20</a:t>
            </a:fld>
            <a:endParaRPr lang="en-US" sz="120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910873"/>
              </p:ext>
            </p:extLst>
          </p:nvPr>
        </p:nvGraphicFramePr>
        <p:xfrm>
          <a:off x="2235199" y="1104153"/>
          <a:ext cx="7509933" cy="511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899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625" y="1407209"/>
            <a:ext cx="3523975" cy="4248073"/>
          </a:xfrm>
        </p:spPr>
        <p:txBody>
          <a:bodyPr/>
          <a:lstStyle/>
          <a:p>
            <a:pPr algn="just"/>
            <a:endParaRPr lang="sr-Latn-RS"/>
          </a:p>
          <a:p>
            <a:pPr algn="just"/>
            <a:endParaRPr lang="sr-Latn-RS"/>
          </a:p>
          <a:p>
            <a:pPr marL="0" indent="0" algn="ctr">
              <a:buNone/>
            </a:pPr>
            <a:r>
              <a:rPr lang="sr-Latn-RS" sz="1800" b="1"/>
              <a:t>Tokom 2020. godine Evropska unija</a:t>
            </a:r>
          </a:p>
          <a:p>
            <a:pPr marL="0" indent="0" algn="ctr">
              <a:buNone/>
            </a:pPr>
            <a:r>
              <a:rPr lang="sr-Latn-RS" sz="1800" b="1"/>
              <a:t>investira u Republici Srbiji 3,4 puta </a:t>
            </a:r>
          </a:p>
          <a:p>
            <a:pPr marL="0" indent="0" algn="ctr">
              <a:buNone/>
            </a:pPr>
            <a:r>
              <a:rPr lang="sr-Latn-RS" sz="1800" b="1"/>
              <a:t>više od Kine, odnosno skoro 24 puta </a:t>
            </a:r>
          </a:p>
          <a:p>
            <a:pPr marL="0" indent="0" algn="ctr">
              <a:buNone/>
            </a:pPr>
            <a:r>
              <a:rPr lang="sr-Latn-RS" sz="1800" b="1"/>
              <a:t>više od Rusije.</a:t>
            </a:r>
          </a:p>
          <a:p>
            <a:pPr marL="0" indent="0" algn="just">
              <a:buNone/>
            </a:pPr>
            <a:endParaRPr lang="sr-Latn-RS" sz="1800" b="1"/>
          </a:p>
          <a:p>
            <a:pPr marL="0" indent="0" algn="just">
              <a:buNone/>
            </a:pPr>
            <a:r>
              <a:rPr lang="sr-Latn-RS" sz="1800"/>
              <a:t>Među stranim investitorima iz Evropske unije posebno se ističu investitori  </a:t>
            </a:r>
            <a:r>
              <a:rPr lang="sr-Latn-RS" sz="1800" b="1"/>
              <a:t>Austrije, Italije, Nemačk</a:t>
            </a:r>
            <a:r>
              <a:rPr lang="en-US" sz="1800" b="1"/>
              <a:t>, </a:t>
            </a:r>
            <a:r>
              <a:rPr lang="en-US" sz="1800" b="1" err="1"/>
              <a:t>Francusk</a:t>
            </a:r>
            <a:r>
              <a:rPr lang="sr-Latn-RS" sz="1800" b="1"/>
              <a:t>e i Velike Britanije </a:t>
            </a:r>
            <a:r>
              <a:rPr lang="sr-Latn-RS" sz="1800"/>
              <a:t>koji su do sada uložili najviše sredstava u srpsku privredu. </a:t>
            </a:r>
          </a:p>
          <a:p>
            <a:pPr marL="0" indent="0" algn="just">
              <a:buNone/>
            </a:pPr>
            <a:endParaRPr lang="sr-Latn-RS" sz="1800" b="1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3359" t="16157" r="35472" b="42142"/>
          <a:stretch/>
        </p:blipFill>
        <p:spPr bwMode="auto">
          <a:xfrm>
            <a:off x="4648093" y="-1"/>
            <a:ext cx="7543907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2563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642" y="1297572"/>
            <a:ext cx="4988827" cy="4468693"/>
          </a:xfrm>
        </p:spPr>
        <p:txBody>
          <a:bodyPr/>
          <a:lstStyle/>
          <a:p>
            <a:pPr algn="just"/>
            <a:endParaRPr lang="sl-SI" sz="1800"/>
          </a:p>
          <a:p>
            <a:pPr algn="just"/>
            <a:endParaRPr lang="sr-Latn-RS" sz="1800"/>
          </a:p>
          <a:p>
            <a:pPr algn="just"/>
            <a:endParaRPr lang="sr-Latn-RS" sz="18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22</a:t>
            </a:fld>
            <a:endParaRPr lang="en-US" sz="120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334861"/>
              </p:ext>
            </p:extLst>
          </p:nvPr>
        </p:nvGraphicFramePr>
        <p:xfrm>
          <a:off x="1712423" y="124691"/>
          <a:ext cx="8394468" cy="6231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71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53" y="972260"/>
            <a:ext cx="6907837" cy="4913480"/>
          </a:xfrm>
        </p:spPr>
        <p:txBody>
          <a:bodyPr/>
          <a:lstStyle/>
          <a:p>
            <a:pPr algn="just"/>
            <a:endParaRPr lang="sr-Latn-RS" sz="1800"/>
          </a:p>
          <a:p>
            <a:pPr algn="just"/>
            <a:endParaRPr lang="sr-Latn-R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23</a:t>
            </a:fld>
            <a:endParaRPr lang="en-US" sz="120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502195"/>
              </p:ext>
            </p:extLst>
          </p:nvPr>
        </p:nvGraphicFramePr>
        <p:xfrm>
          <a:off x="1720735" y="266007"/>
          <a:ext cx="8977745" cy="6089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67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1260" y="595255"/>
            <a:ext cx="10122630" cy="288051"/>
            <a:chOff x="2618099" y="0"/>
            <a:chExt cx="6653876" cy="8244214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675187" y="1386214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1600" b="1">
                  <a:solidFill>
                    <a:schemeClr val="tx1"/>
                  </a:solidFill>
                </a:rPr>
                <a:t>PREGLED STRANIH DIREKTNIH INVESTICIJA U REPUBLICI SRBIJI PO PRIVREDNIM SEKTORIMA NA OSNOVU BROJA RELIZOVANIH PROJEKATA IZRAŽENO U %</a:t>
              </a:r>
              <a:r>
                <a:rPr lang="en-US" sz="1600" b="1">
                  <a:solidFill>
                    <a:schemeClr val="tx1"/>
                  </a:solidFill>
                </a:rPr>
                <a:t> (61% </a:t>
              </a:r>
              <a:r>
                <a:rPr lang="en-US" sz="1600" b="1" err="1">
                  <a:solidFill>
                    <a:schemeClr val="tx1"/>
                  </a:solidFill>
                </a:rPr>
                <a:t>svih</a:t>
              </a:r>
              <a:r>
                <a:rPr lang="en-US" sz="1600" b="1">
                  <a:solidFill>
                    <a:schemeClr val="tx1"/>
                  </a:solidFill>
                </a:rPr>
                <a:t> </a:t>
              </a:r>
              <a:r>
                <a:rPr lang="en-US" sz="1600" b="1" err="1">
                  <a:solidFill>
                    <a:schemeClr val="tx1"/>
                  </a:solidFill>
                </a:rPr>
                <a:t>realizovanih</a:t>
              </a:r>
              <a:r>
                <a:rPr lang="en-US" sz="1600" b="1">
                  <a:solidFill>
                    <a:schemeClr val="tx1"/>
                  </a:solidFill>
                </a:rPr>
                <a:t> SDI </a:t>
              </a:r>
              <a:r>
                <a:rPr lang="en-US" sz="1600" b="1" err="1">
                  <a:solidFill>
                    <a:schemeClr val="tx1"/>
                  </a:solidFill>
                </a:rPr>
                <a:t>projekata</a:t>
              </a:r>
              <a:r>
                <a:rPr lang="en-US" sz="1600" b="1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3454" y="972260"/>
            <a:ext cx="4813330" cy="4913480"/>
          </a:xfrm>
        </p:spPr>
        <p:txBody>
          <a:bodyPr/>
          <a:lstStyle/>
          <a:p>
            <a:pPr algn="just"/>
            <a:endParaRPr lang="sr-Latn-RS" sz="1800"/>
          </a:p>
          <a:p>
            <a:pPr algn="just"/>
            <a:endParaRPr lang="sr-Latn-R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24</a:t>
            </a:fld>
            <a:endParaRPr lang="en-US" sz="1200">
              <a:solidFill>
                <a:schemeClr val="bg1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860536"/>
              </p:ext>
            </p:extLst>
          </p:nvPr>
        </p:nvGraphicFramePr>
        <p:xfrm>
          <a:off x="1845733" y="1100667"/>
          <a:ext cx="7848600" cy="5255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006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1848" t="32315" r="43402" b="22528"/>
          <a:stretch/>
        </p:blipFill>
        <p:spPr bwMode="auto">
          <a:xfrm>
            <a:off x="1075267" y="1227667"/>
            <a:ext cx="9804400" cy="505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A134AA32-2418-4A09-9BA8-ED7207AC0D74}"/>
              </a:ext>
            </a:extLst>
          </p:cNvPr>
          <p:cNvSpPr/>
          <p:nvPr/>
        </p:nvSpPr>
        <p:spPr>
          <a:xfrm>
            <a:off x="569494" y="595255"/>
            <a:ext cx="10035781" cy="239617"/>
          </a:xfrm>
          <a:prstGeom prst="parallelogram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chemeClr val="tx1"/>
                </a:solidFill>
              </a:rPr>
              <a:t>NAJZNAČAJNIJI STRANI INVESTITORI U REPUBLICI SRBIJI</a:t>
            </a:r>
          </a:p>
          <a:p>
            <a:pPr algn="ctr"/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119" y="814100"/>
            <a:ext cx="4987694" cy="3611880"/>
          </a:xfrm>
        </p:spPr>
        <p:txBody>
          <a:bodyPr/>
          <a:lstStyle/>
          <a:p>
            <a:pPr algn="ctr"/>
            <a:r>
              <a:rPr lang="sr-Latn-RS" sz="4800" b="1" cap="all">
                <a:solidFill>
                  <a:schemeClr val="accent1">
                    <a:lumMod val="75000"/>
                  </a:schemeClr>
                </a:solidFill>
              </a:rPr>
              <a:t>Zaključna razmatranja</a:t>
            </a:r>
            <a:endParaRPr lang="en-US" sz="480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793456" y="260472"/>
            <a:ext cx="1801505" cy="1817227"/>
          </a:xfrm>
          <a:prstGeom prst="rect">
            <a:avLst/>
          </a:prstGeom>
        </p:spPr>
      </p:pic>
      <p:sp>
        <p:nvSpPr>
          <p:cNvPr id="4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97108" y="2008772"/>
            <a:ext cx="10724425" cy="4468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sz="1800"/>
          </a:p>
          <a:p>
            <a:pPr algn="just"/>
            <a:endParaRPr lang="sr-Latn-RS" sz="1800" b="1"/>
          </a:p>
        </p:txBody>
      </p:sp>
      <p:sp>
        <p:nvSpPr>
          <p:cNvPr id="6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88642" y="2235200"/>
            <a:ext cx="11037691" cy="383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err="1"/>
              <a:t>Republika</a:t>
            </a:r>
            <a:r>
              <a:rPr lang="en-US" sz="1800"/>
              <a:t> </a:t>
            </a:r>
            <a:r>
              <a:rPr lang="en-US" sz="1800" err="1"/>
              <a:t>Srbija</a:t>
            </a:r>
            <a:r>
              <a:rPr lang="en-US" sz="1800"/>
              <a:t> je od 2012. </a:t>
            </a:r>
            <a:r>
              <a:rPr lang="en-US" sz="1800" err="1"/>
              <a:t>godine</a:t>
            </a:r>
            <a:r>
              <a:rPr lang="en-US" sz="1800"/>
              <a:t> </a:t>
            </a:r>
            <a:r>
              <a:rPr lang="en-US" sz="1800" b="1" err="1"/>
              <a:t>kandidat</a:t>
            </a:r>
            <a:r>
              <a:rPr lang="en-US" sz="1800" b="1"/>
              <a:t> </a:t>
            </a:r>
            <a:r>
              <a:rPr lang="sr-Latn-RS" sz="1800" b="1"/>
              <a:t>za članstvo u Evropskoj uniji</a:t>
            </a:r>
            <a:r>
              <a:rPr lang="sr-Latn-RS" sz="1800"/>
              <a:t>.</a:t>
            </a:r>
          </a:p>
          <a:p>
            <a:pPr algn="just"/>
            <a:r>
              <a:rPr lang="sr-Latn-RS" sz="1800"/>
              <a:t>Do sada je </a:t>
            </a:r>
            <a:r>
              <a:rPr lang="sr-Latn-RS" sz="1800" b="1"/>
              <a:t>otvorila 18 od ukupno 35 pregovaračkih poglavlja</a:t>
            </a:r>
            <a:r>
              <a:rPr lang="sr-Latn-RS" sz="1800"/>
              <a:t>. Samo dva poglavlja su privremeno zatvorena.</a:t>
            </a:r>
          </a:p>
          <a:p>
            <a:pPr algn="just"/>
            <a:r>
              <a:rPr lang="sr-Latn-RS" sz="1800"/>
              <a:t>Poslednjih godina je ustanovljeno </a:t>
            </a:r>
            <a:r>
              <a:rPr lang="sr-Latn-RS" sz="1800" b="1"/>
              <a:t>odsustvo napretka u pregovaračkom procesu </a:t>
            </a:r>
            <a:r>
              <a:rPr lang="sr-Latn-RS" sz="1800"/>
              <a:t>i ustanovljena je nova „klaster“ pregovaračka metodologija.</a:t>
            </a:r>
          </a:p>
          <a:p>
            <a:pPr algn="just"/>
            <a:r>
              <a:rPr lang="sr-Latn-RS" sz="1800" b="1"/>
              <a:t>Strane direktne investicije predstavljaju jedan od najčešćih vidova ulaganja investitora iz Evropske unije</a:t>
            </a:r>
            <a:r>
              <a:rPr lang="sr-Latn-RS" sz="1800"/>
              <a:t>.</a:t>
            </a:r>
            <a:br>
              <a:rPr lang="sr-Latn-RS" sz="1800"/>
            </a:br>
            <a:r>
              <a:rPr lang="sr-Latn-RS" sz="1800"/>
              <a:t>One podrazumevaju </a:t>
            </a:r>
            <a:r>
              <a:rPr lang="en-US" sz="1800" err="1"/>
              <a:t>uspostavljanje</a:t>
            </a:r>
            <a:r>
              <a:rPr lang="en-US" sz="1800"/>
              <a:t> </a:t>
            </a:r>
            <a:r>
              <a:rPr lang="en-US" sz="1800" err="1"/>
              <a:t>dugoročnih</a:t>
            </a:r>
            <a:r>
              <a:rPr lang="en-US" sz="1800"/>
              <a:t> </a:t>
            </a:r>
            <a:r>
              <a:rPr lang="en-US" sz="1800" err="1"/>
              <a:t>odnosa</a:t>
            </a:r>
            <a:r>
              <a:rPr lang="en-US" sz="1800"/>
              <a:t>, </a:t>
            </a:r>
            <a:r>
              <a:rPr lang="en-US" sz="1800" err="1"/>
              <a:t>trajnih</a:t>
            </a:r>
            <a:r>
              <a:rPr lang="en-US" sz="1800"/>
              <a:t> </a:t>
            </a:r>
            <a:r>
              <a:rPr lang="en-US" sz="1800" err="1"/>
              <a:t>interesa</a:t>
            </a:r>
            <a:r>
              <a:rPr lang="en-US" sz="1800"/>
              <a:t> </a:t>
            </a:r>
            <a:r>
              <a:rPr lang="en-US" sz="1800" err="1"/>
              <a:t>i</a:t>
            </a:r>
            <a:r>
              <a:rPr lang="en-US" sz="1800"/>
              <a:t> </a:t>
            </a:r>
            <a:r>
              <a:rPr lang="en-US" sz="1800" err="1"/>
              <a:t>kontrole</a:t>
            </a:r>
            <a:r>
              <a:rPr lang="en-US" sz="1800"/>
              <a:t> od </a:t>
            </a:r>
            <a:r>
              <a:rPr lang="en-US" sz="1800" err="1"/>
              <a:t>strane</a:t>
            </a:r>
            <a:r>
              <a:rPr lang="en-US" sz="1800"/>
              <a:t> </a:t>
            </a:r>
            <a:r>
              <a:rPr lang="en-US" sz="1800" err="1"/>
              <a:t>rezidenata</a:t>
            </a:r>
            <a:r>
              <a:rPr lang="en-US" sz="1800"/>
              <a:t> </a:t>
            </a:r>
            <a:r>
              <a:rPr lang="en-US" sz="1800" err="1"/>
              <a:t>jedne</a:t>
            </a:r>
            <a:r>
              <a:rPr lang="en-US" sz="1800"/>
              <a:t> </a:t>
            </a:r>
            <a:r>
              <a:rPr lang="en-US" sz="1800" err="1"/>
              <a:t>zemlje</a:t>
            </a:r>
            <a:r>
              <a:rPr lang="en-US" sz="1800"/>
              <a:t> </a:t>
            </a:r>
            <a:r>
              <a:rPr lang="en-US" sz="1800" err="1"/>
              <a:t>nad</a:t>
            </a:r>
            <a:r>
              <a:rPr lang="en-US" sz="1800"/>
              <a:t> </a:t>
            </a:r>
            <a:r>
              <a:rPr lang="en-US" sz="1800" err="1"/>
              <a:t>rezidentima</a:t>
            </a:r>
            <a:r>
              <a:rPr lang="en-US" sz="1800"/>
              <a:t> </a:t>
            </a:r>
            <a:r>
              <a:rPr lang="en-US" sz="1800" err="1"/>
              <a:t>druge</a:t>
            </a:r>
            <a:r>
              <a:rPr lang="en-US" sz="1800"/>
              <a:t> </a:t>
            </a:r>
            <a:r>
              <a:rPr lang="en-US" sz="1800" err="1"/>
              <a:t>zemlje</a:t>
            </a:r>
            <a:r>
              <a:rPr lang="en-US" sz="1800"/>
              <a:t>.</a:t>
            </a:r>
            <a:endParaRPr lang="sr-Latn-RS" sz="1800"/>
          </a:p>
          <a:p>
            <a:pPr algn="just"/>
            <a:r>
              <a:rPr lang="en-US" sz="1800" err="1"/>
              <a:t>Predmet</a:t>
            </a:r>
            <a:r>
              <a:rPr lang="en-US" sz="1800"/>
              <a:t> </a:t>
            </a:r>
            <a:r>
              <a:rPr lang="en-US" sz="1800" err="1"/>
              <a:t>stranog</a:t>
            </a:r>
            <a:r>
              <a:rPr lang="en-US" sz="1800"/>
              <a:t> </a:t>
            </a:r>
            <a:r>
              <a:rPr lang="en-US" sz="1800" err="1"/>
              <a:t>investiranja</a:t>
            </a:r>
            <a:r>
              <a:rPr lang="en-US" sz="1800"/>
              <a:t> </a:t>
            </a:r>
            <a:r>
              <a:rPr lang="en-US" sz="1800" err="1"/>
              <a:t>može</a:t>
            </a:r>
            <a:r>
              <a:rPr lang="en-US" sz="1800"/>
              <a:t> </a:t>
            </a:r>
            <a:r>
              <a:rPr lang="en-US" sz="1800" err="1"/>
              <a:t>biti</a:t>
            </a:r>
            <a:r>
              <a:rPr lang="en-US" sz="1800"/>
              <a:t> </a:t>
            </a:r>
            <a:r>
              <a:rPr lang="en-US" sz="1800" err="1"/>
              <a:t>privredno</a:t>
            </a:r>
            <a:r>
              <a:rPr lang="en-US" sz="1800"/>
              <a:t> </a:t>
            </a:r>
            <a:r>
              <a:rPr lang="en-US" sz="1800" err="1"/>
              <a:t>društvo</a:t>
            </a:r>
            <a:r>
              <a:rPr lang="en-US" sz="1800"/>
              <a:t>, </a:t>
            </a:r>
            <a:r>
              <a:rPr lang="en-US" sz="1800" err="1"/>
              <a:t>akcionarskog</a:t>
            </a:r>
            <a:r>
              <a:rPr lang="en-US" sz="1800"/>
              <a:t> </a:t>
            </a:r>
            <a:r>
              <a:rPr lang="en-US" sz="1800" err="1"/>
              <a:t>ili</a:t>
            </a:r>
            <a:r>
              <a:rPr lang="en-US" sz="1800"/>
              <a:t> </a:t>
            </a:r>
            <a:r>
              <a:rPr lang="en-US" sz="1800" err="1"/>
              <a:t>neakcionarskog</a:t>
            </a:r>
            <a:r>
              <a:rPr lang="en-US" sz="1800"/>
              <a:t> </a:t>
            </a:r>
            <a:r>
              <a:rPr lang="en-US" sz="1800" err="1"/>
              <a:t>karaktera</a:t>
            </a:r>
            <a:r>
              <a:rPr lang="en-US" sz="1800"/>
              <a:t>, u </a:t>
            </a:r>
            <a:r>
              <a:rPr lang="en-US" sz="1800" err="1"/>
              <a:t>kom</a:t>
            </a:r>
            <a:r>
              <a:rPr lang="en-US" sz="1800"/>
              <a:t> </a:t>
            </a:r>
            <a:r>
              <a:rPr lang="en-US" sz="1800" err="1"/>
              <a:t>strani</a:t>
            </a:r>
            <a:r>
              <a:rPr lang="en-US" sz="1800"/>
              <a:t> </a:t>
            </a:r>
            <a:r>
              <a:rPr lang="en-US" sz="1800" err="1"/>
              <a:t>investitor</a:t>
            </a:r>
            <a:r>
              <a:rPr lang="en-US" sz="1800"/>
              <a:t>, </a:t>
            </a:r>
            <a:r>
              <a:rPr lang="en-US" sz="1800" err="1"/>
              <a:t>koji</a:t>
            </a:r>
            <a:r>
              <a:rPr lang="en-US" sz="1800"/>
              <a:t> je </a:t>
            </a:r>
            <a:r>
              <a:rPr lang="en-US" sz="1800" err="1"/>
              <a:t>inače</a:t>
            </a:r>
            <a:r>
              <a:rPr lang="en-US" sz="1800"/>
              <a:t> </a:t>
            </a:r>
            <a:r>
              <a:rPr lang="en-US" sz="1800" err="1"/>
              <a:t>rezident</a:t>
            </a:r>
            <a:r>
              <a:rPr lang="en-US" sz="1800"/>
              <a:t> </a:t>
            </a:r>
            <a:r>
              <a:rPr lang="en-US" sz="1800" err="1"/>
              <a:t>druge</a:t>
            </a:r>
            <a:r>
              <a:rPr lang="en-US" sz="1800"/>
              <a:t> </a:t>
            </a:r>
            <a:r>
              <a:rPr lang="en-US" sz="1800" err="1"/>
              <a:t>zemlje</a:t>
            </a:r>
            <a:r>
              <a:rPr lang="en-US" sz="1800"/>
              <a:t>, </a:t>
            </a:r>
            <a:r>
              <a:rPr lang="en-US" sz="1800" err="1"/>
              <a:t>poseduje</a:t>
            </a:r>
            <a:r>
              <a:rPr lang="en-US" sz="1800"/>
              <a:t> </a:t>
            </a:r>
            <a:r>
              <a:rPr lang="en-US" sz="1800" err="1"/>
              <a:t>barem</a:t>
            </a:r>
            <a:r>
              <a:rPr lang="en-US" sz="1800"/>
              <a:t> 10%, a </a:t>
            </a:r>
            <a:r>
              <a:rPr lang="en-US" sz="1800" err="1"/>
              <a:t>često</a:t>
            </a:r>
            <a:r>
              <a:rPr lang="en-US" sz="1800"/>
              <a:t> </a:t>
            </a:r>
            <a:r>
              <a:rPr lang="en-US" sz="1800" err="1"/>
              <a:t>i</a:t>
            </a:r>
            <a:r>
              <a:rPr lang="en-US" sz="1800"/>
              <a:t> </a:t>
            </a:r>
            <a:r>
              <a:rPr lang="en-US" sz="1800" err="1"/>
              <a:t>veći</a:t>
            </a:r>
            <a:r>
              <a:rPr lang="en-US" sz="1800"/>
              <a:t> </a:t>
            </a:r>
            <a:r>
              <a:rPr lang="en-US" sz="1800" err="1"/>
              <a:t>procenat</a:t>
            </a:r>
            <a:r>
              <a:rPr lang="en-US" sz="1800"/>
              <a:t> </a:t>
            </a:r>
            <a:r>
              <a:rPr lang="en-US" sz="1800" err="1"/>
              <a:t>običnih</a:t>
            </a:r>
            <a:r>
              <a:rPr lang="en-US" sz="1800"/>
              <a:t> </a:t>
            </a:r>
            <a:r>
              <a:rPr lang="en-US" sz="1800" err="1"/>
              <a:t>akcija</a:t>
            </a:r>
            <a:r>
              <a:rPr lang="en-US" sz="1800"/>
              <a:t> </a:t>
            </a:r>
            <a:r>
              <a:rPr lang="en-US" sz="1800" err="1"/>
              <a:t>koje</a:t>
            </a:r>
            <a:r>
              <a:rPr lang="en-US" sz="1800"/>
              <a:t> mu </a:t>
            </a:r>
            <a:r>
              <a:rPr lang="en-US" sz="1800" err="1"/>
              <a:t>obezbeđuju</a:t>
            </a:r>
            <a:r>
              <a:rPr lang="en-US" sz="1800"/>
              <a:t> </a:t>
            </a:r>
            <a:r>
              <a:rPr lang="en-US" sz="1800" err="1"/>
              <a:t>glasačku</a:t>
            </a:r>
            <a:r>
              <a:rPr lang="sr-Latn-RS" sz="1800"/>
              <a:t> moć.</a:t>
            </a:r>
          </a:p>
          <a:p>
            <a:pPr algn="just"/>
            <a:endParaRPr lang="sr-Latn-RS" sz="1800" b="1"/>
          </a:p>
        </p:txBody>
      </p:sp>
    </p:spTree>
    <p:extLst>
      <p:ext uri="{BB962C8B-B14F-4D97-AF65-F5344CB8AC3E}">
        <p14:creationId xmlns:p14="http://schemas.microsoft.com/office/powerpoint/2010/main" val="817921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793456" y="260472"/>
            <a:ext cx="1801505" cy="1817227"/>
          </a:xfrm>
          <a:prstGeom prst="rect">
            <a:avLst/>
          </a:prstGeom>
        </p:spPr>
      </p:pic>
      <p:sp>
        <p:nvSpPr>
          <p:cNvPr id="4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97108" y="2008772"/>
            <a:ext cx="10724425" cy="4468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sz="1800"/>
          </a:p>
          <a:p>
            <a:pPr algn="just"/>
            <a:endParaRPr lang="sr-Latn-RS" sz="1800" b="1"/>
          </a:p>
        </p:txBody>
      </p:sp>
      <p:sp>
        <p:nvSpPr>
          <p:cNvPr id="6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88642" y="2235200"/>
            <a:ext cx="11037691" cy="3835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800">
                <a:cs typeface="Times New Roman" panose="02020603050405020304" pitchFamily="18" charset="0"/>
              </a:rPr>
              <a:t>Pored toga što je </a:t>
            </a:r>
            <a:r>
              <a:rPr lang="sr-Latn-RS" sz="1800" b="1">
                <a:cs typeface="Times New Roman" panose="02020603050405020304" pitchFamily="18" charset="0"/>
              </a:rPr>
              <a:t>najznačajniji trgovinski partner, EU je i najveći investitor u Republici Srbiji </a:t>
            </a:r>
            <a:r>
              <a:rPr lang="sr-Latn-RS" sz="1800">
                <a:cs typeface="Times New Roman" panose="02020603050405020304" pitchFamily="18" charset="0"/>
              </a:rPr>
              <a:t>pa je razvijanje intenzivne ekonomske saradnje i jačanje njihovih međusobnih odnosa od ključne važnosti za budući ekonomski razvoj Republike Srbije.</a:t>
            </a:r>
          </a:p>
          <a:p>
            <a:pPr algn="just"/>
            <a:r>
              <a:rPr lang="sr-Latn-RS" sz="1800">
                <a:cs typeface="Times New Roman" panose="02020603050405020304" pitchFamily="18" charset="0"/>
              </a:rPr>
              <a:t>Evropska unija se smatra i najvećim stranim investitorom na svetskom nivou, kao i najznačajnijom investicionom destinacijom.</a:t>
            </a:r>
          </a:p>
          <a:p>
            <a:pPr algn="just"/>
            <a:r>
              <a:rPr lang="sr-Latn-RS" sz="1800"/>
              <a:t>Tokom poslednje decenije Republika Srbija se često pominje kao </a:t>
            </a:r>
            <a:r>
              <a:rPr lang="sr-Latn-RS" sz="1800" b="1"/>
              <a:t>atraktivna investiciona destinacija</a:t>
            </a:r>
            <a:r>
              <a:rPr lang="sr-Latn-RS" sz="1800"/>
              <a:t>, privlačna mnogim stranim ulagačima, i </a:t>
            </a:r>
            <a:r>
              <a:rPr lang="sr-Latn-RS" sz="1800" b="1"/>
              <a:t>vodeća u CEE regionu prema privlačenju proizvodno orijentisanih SDI</a:t>
            </a:r>
            <a:r>
              <a:rPr lang="sr-Latn-RS" sz="1800"/>
              <a:t>.</a:t>
            </a:r>
          </a:p>
          <a:p>
            <a:pPr algn="just"/>
            <a:r>
              <a:rPr lang="sr-Latn-RS" sz="1800"/>
              <a:t>Prema EY’s European Attractiveness Survey Srbija se nalazi među </a:t>
            </a:r>
            <a:r>
              <a:rPr lang="sr-Latn-RS" sz="1800" b="1"/>
              <a:t>deset najboljih evropskih investicionih destinacija prema stvaranju novih radnih mesta nastalih usled priliva SDI.</a:t>
            </a:r>
          </a:p>
          <a:p>
            <a:pPr algn="just"/>
            <a:r>
              <a:rPr lang="sr-Latn-RS" sz="1800"/>
              <a:t>Uredbom o uslovima i načinu privlačenja stranih investicija u Republici Srbiji  predviđene su različite vrste pogodnosti: </a:t>
            </a:r>
            <a:r>
              <a:rPr lang="sr-Latn-RS" sz="1800" b="1"/>
              <a:t>privremeno poresko oslobođenje na dobit pravnih lica, prenos gubitaka, izbegavanje dvostrukog oporezivanja, smanjenje poreza i doprinosa na zarade, godišnji odbici za porez na dobit i izuzeci od poreza na dodatu vrednost u slobodnim investicionim zonama.</a:t>
            </a:r>
          </a:p>
          <a:p>
            <a:pPr marL="0" indent="0" algn="just">
              <a:buNone/>
            </a:pPr>
            <a:br>
              <a:rPr lang="en-US" sz="1800" b="1"/>
            </a:br>
            <a:br>
              <a:rPr lang="sr-Latn-RS" sz="1800" b="1"/>
            </a:br>
            <a:endParaRPr lang="sr-Latn-RS" sz="1800" b="1"/>
          </a:p>
        </p:txBody>
      </p:sp>
    </p:spTree>
    <p:extLst>
      <p:ext uri="{BB962C8B-B14F-4D97-AF65-F5344CB8AC3E}">
        <p14:creationId xmlns:p14="http://schemas.microsoft.com/office/powerpoint/2010/main" val="149906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793456" y="260472"/>
            <a:ext cx="1801505" cy="1817227"/>
          </a:xfrm>
          <a:prstGeom prst="rect">
            <a:avLst/>
          </a:prstGeom>
        </p:spPr>
      </p:pic>
      <p:sp>
        <p:nvSpPr>
          <p:cNvPr id="4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97108" y="2008772"/>
            <a:ext cx="10724425" cy="4468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sz="1800"/>
          </a:p>
          <a:p>
            <a:pPr algn="just"/>
            <a:endParaRPr lang="sr-Latn-RS" sz="1800" b="1"/>
          </a:p>
        </p:txBody>
      </p:sp>
      <p:sp>
        <p:nvSpPr>
          <p:cNvPr id="6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88642" y="2455332"/>
            <a:ext cx="11037691" cy="3615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800" b="1"/>
              <a:t>U ukupnoj vrednosti stranih direktnih investicija u Republici Srbiji koje su realizovane tokom druge decenije 21. veka, Evropska unija je ostvarila dominantno učešće od skoro 68%. </a:t>
            </a:r>
            <a:r>
              <a:rPr lang="sr-Latn-RS" sz="1800"/>
              <a:t>Učešće Rusije je bilo 7 puta niže, a Kine čak 17 puta niže. </a:t>
            </a:r>
          </a:p>
          <a:p>
            <a:pPr algn="just"/>
            <a:r>
              <a:rPr lang="sr-Latn-RS" sz="1800"/>
              <a:t>EU je u tom periodu investirala u Republici Srbiji više od 17 milijardi evra.</a:t>
            </a:r>
          </a:p>
          <a:p>
            <a:pPr algn="just"/>
            <a:r>
              <a:rPr lang="sr-Latn-RS" sz="1800" b="1"/>
              <a:t>Najznačajniji strani investitori u Republici Srbiji su upravo oni iz Evropske unije </a:t>
            </a:r>
            <a:r>
              <a:rPr lang="sr-Latn-RS" sz="1800"/>
              <a:t>gledano i prema broju realizovanih SDI projekata, kao i prema ukupnoj vrednosti investicija (Nemačka, Austrija, Italija, Francuska, Slovenija)</a:t>
            </a:r>
          </a:p>
          <a:p>
            <a:pPr algn="just"/>
            <a:r>
              <a:rPr lang="sr-Latn-RS" sz="1800"/>
              <a:t>Najviše se investiralo u sledeće privredne sektore: automobilska industrija, poljoprivredna proizvodnja i proizvodnja hrane i pića, tekstilna industrija, elektronika i elektrotehnika, građevinarstvo, proizvodnja mašina i opreme, metalurgija i mašinstvo.</a:t>
            </a:r>
          </a:p>
          <a:p>
            <a:pPr algn="just"/>
            <a:endParaRPr lang="sr-Latn-RS" sz="1800"/>
          </a:p>
          <a:p>
            <a:pPr algn="just"/>
            <a:endParaRPr lang="sr-Latn-RS" sz="1800"/>
          </a:p>
          <a:p>
            <a:pPr algn="just"/>
            <a:endParaRPr lang="sr-Latn-RS" sz="1800"/>
          </a:p>
          <a:p>
            <a:pPr marL="0" indent="0" algn="just">
              <a:buNone/>
            </a:pPr>
            <a:br>
              <a:rPr lang="en-US" sz="1800" b="1"/>
            </a:br>
            <a:br>
              <a:rPr lang="sr-Latn-RS" sz="1800" b="1"/>
            </a:br>
            <a:endParaRPr lang="sr-Latn-RS" sz="1800" b="1"/>
          </a:p>
        </p:txBody>
      </p:sp>
    </p:spTree>
    <p:extLst>
      <p:ext uri="{BB962C8B-B14F-4D97-AF65-F5344CB8AC3E}">
        <p14:creationId xmlns:p14="http://schemas.microsoft.com/office/powerpoint/2010/main" val="199325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6244" y="865138"/>
            <a:ext cx="9261230" cy="4908645"/>
          </a:xfrm>
        </p:spPr>
        <p:txBody>
          <a:bodyPr/>
          <a:lstStyle/>
          <a:p>
            <a:pPr algn="just"/>
            <a:r>
              <a:rPr lang="sr-Latn-CS" sz="1800"/>
              <a:t>Odnosi između SFRJ i država osnivača Evropske zajednice za ugalj i čelik (Belgija, Luksemburg, Holandija, Nemačka, Francuska i Italija) su bili uspostavljeni još </a:t>
            </a:r>
            <a:r>
              <a:rPr lang="sr-Latn-CS" sz="1800" b="1"/>
              <a:t>u periodu koji je prethodio početku evropskih integracija. </a:t>
            </a:r>
            <a:r>
              <a:rPr lang="sr-Latn-CS" sz="1800"/>
              <a:t>Odnosi su se intenzivno razvijali, pre svega u trgovinskoj, vojnoj i političkoj saradnji, sve do nastanka nestabilnosti na prostoru SFRJ i raspada državne zajednice.</a:t>
            </a:r>
          </a:p>
          <a:p>
            <a:pPr algn="just"/>
            <a:endParaRPr lang="sr-Latn-CS" sz="1800"/>
          </a:p>
          <a:p>
            <a:pPr algn="just"/>
            <a:r>
              <a:rPr lang="sr-Latn-CS" sz="1800"/>
              <a:t>Nakon raspada SFRJ formi</a:t>
            </a:r>
            <a:r>
              <a:rPr lang="en-US" sz="1800"/>
              <a:t>r</a:t>
            </a:r>
            <a:r>
              <a:rPr lang="sr-Latn-CS" sz="1800"/>
              <a:t>a se državna zajednica Srbije i Crne Gore i uspostavljaju se prvi zvanični kontakti sa predstavnicima Evropske unije (1996. godine prva zvanična poseta, 1999. godine Pakt stabilnosti za Jugoistočnu Evropu).</a:t>
            </a:r>
          </a:p>
          <a:p>
            <a:pPr algn="just"/>
            <a:endParaRPr lang="sr-Latn-CS" sz="1800"/>
          </a:p>
          <a:p>
            <a:pPr algn="just"/>
            <a:r>
              <a:rPr lang="sr-Latn-RS" sz="1800"/>
              <a:t>Od 2006. godine državna zajednica Srbije i Crne gore prestaje da postoji.</a:t>
            </a:r>
          </a:p>
          <a:p>
            <a:pPr algn="just"/>
            <a:endParaRPr lang="sr-Latn-RS" sz="1800" b="1"/>
          </a:p>
          <a:p>
            <a:pPr algn="just"/>
            <a:r>
              <a:rPr lang="sr-Latn-CS" sz="1800" b="1"/>
              <a:t>Upravo tada pridruživanje Evropskoj uniji za Srbiju postaje strateški prioritet njene spoljne politike, a u sveobuhvatnom procesu učešća Srbije u međunarodnim političkim i ekonomskim integracijama ključni partner postaje upravo Evropska unija koja prža snažnu podršku sprovođenju političkih i ekonomskih reformi u našoj zemlji</a:t>
            </a:r>
            <a:r>
              <a:rPr lang="sr-Latn-CS" sz="1800"/>
              <a:t>.</a:t>
            </a:r>
          </a:p>
          <a:p>
            <a:pPr marL="0" indent="0" algn="just">
              <a:buNone/>
            </a:pPr>
            <a:endParaRPr lang="sr-Latn-CS" sz="1800"/>
          </a:p>
          <a:p>
            <a:pPr marL="0" indent="0" algn="ctr">
              <a:buNone/>
            </a:pPr>
            <a:r>
              <a:rPr lang="sr-Latn-RS" sz="1800" b="1"/>
              <a:t>2012. godine Republika Srbija dobija statust kandidata za članstvo u Evropskoj uniji.</a:t>
            </a:r>
          </a:p>
          <a:p>
            <a:pPr algn="just"/>
            <a:endParaRPr lang="en-US" sz="180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9" y="4276744"/>
            <a:ext cx="828675" cy="8286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2" y="2840450"/>
            <a:ext cx="828675" cy="82867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1107085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Name</a:t>
            </a:r>
            <a:r>
              <a:rPr lang="sr-Latn-RS"/>
              <a:t>             </a:t>
            </a:r>
            <a:r>
              <a:rPr lang="sr-Latn-RS" b="1"/>
              <a:t>INEES TEACHING TEAM</a:t>
            </a:r>
            <a:endParaRPr lang="en-US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r-Latn-RS"/>
          </a:p>
          <a:p>
            <a:r>
              <a:rPr lang="en-US"/>
              <a:t>Phone</a:t>
            </a:r>
            <a:r>
              <a:rPr lang="sr-Latn-RS"/>
              <a:t>            +381 21 485 4004</a:t>
            </a:r>
            <a:endParaRPr lang="en-US"/>
          </a:p>
          <a:p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r-Latn-RS"/>
          </a:p>
          <a:p>
            <a:r>
              <a:rPr lang="en-US"/>
              <a:t>Email</a:t>
            </a:r>
            <a:r>
              <a:rPr lang="sr-Latn-RS"/>
              <a:t>            inees.project@gmail.com</a:t>
            </a:r>
            <a:endParaRPr lang="en-US"/>
          </a:p>
          <a:p>
            <a:endParaRPr lang="en-US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r-Latn-RS"/>
          </a:p>
          <a:p>
            <a:r>
              <a:rPr lang="en-US"/>
              <a:t>Website</a:t>
            </a:r>
            <a:r>
              <a:rPr lang="sr-Latn-RS"/>
              <a:t>      </a:t>
            </a:r>
            <a:r>
              <a:rPr lang="sr-Latn-RS">
                <a:hlinkClick r:id="rId11"/>
              </a:rPr>
              <a:t>http://inees.vps.ns.ac.rs/</a:t>
            </a:r>
            <a:r>
              <a:rPr lang="sr-Latn-RS"/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4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49"/>
            <a:ext cx="7388298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559" y="25790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937847"/>
            <a:ext cx="2834640" cy="4468693"/>
          </a:xfrm>
        </p:spPr>
        <p:txBody>
          <a:bodyPr/>
          <a:lstStyle/>
          <a:p>
            <a:pPr algn="just"/>
            <a:r>
              <a:rPr lang="en-US" sz="1800" dirty="0" err="1"/>
              <a:t>Međuvladina</a:t>
            </a:r>
            <a:r>
              <a:rPr lang="en-US" sz="1800" dirty="0"/>
              <a:t> </a:t>
            </a:r>
            <a:r>
              <a:rPr lang="en-US" sz="1800" dirty="0" err="1"/>
              <a:t>konferencija</a:t>
            </a:r>
            <a:r>
              <a:rPr lang="en-US" sz="1800" dirty="0"/>
              <a:t> </a:t>
            </a:r>
            <a:r>
              <a:rPr lang="en-US" sz="1800" dirty="0" err="1"/>
              <a:t>održana</a:t>
            </a:r>
            <a:r>
              <a:rPr lang="en-US" sz="1800" dirty="0"/>
              <a:t> </a:t>
            </a:r>
            <a:r>
              <a:rPr lang="en-US" sz="1800" dirty="0" err="1"/>
              <a:t>januara</a:t>
            </a:r>
            <a:r>
              <a:rPr lang="en-US" sz="1800" dirty="0"/>
              <a:t> 2014. </a:t>
            </a:r>
            <a:r>
              <a:rPr lang="en-US" sz="1800" dirty="0" err="1"/>
              <a:t>godine</a:t>
            </a:r>
            <a:r>
              <a:rPr lang="en-US" sz="1800" dirty="0"/>
              <a:t> u </a:t>
            </a:r>
            <a:r>
              <a:rPr lang="en-US" sz="1800" dirty="0" err="1"/>
              <a:t>Briselu</a:t>
            </a:r>
            <a:r>
              <a:rPr lang="en-US" sz="1800" dirty="0"/>
              <a:t> </a:t>
            </a:r>
            <a:r>
              <a:rPr lang="en-US" sz="1800" dirty="0" err="1"/>
              <a:t>označila</a:t>
            </a:r>
            <a:r>
              <a:rPr lang="en-US" sz="1800" dirty="0"/>
              <a:t> je </a:t>
            </a:r>
            <a:r>
              <a:rPr lang="en-US" sz="1800" b="1" dirty="0" err="1"/>
              <a:t>početak</a:t>
            </a:r>
            <a:r>
              <a:rPr lang="en-US" sz="1800" b="1" dirty="0"/>
              <a:t> </a:t>
            </a:r>
            <a:r>
              <a:rPr lang="en-US" sz="1800" b="1" dirty="0" err="1"/>
              <a:t>formalnih</a:t>
            </a:r>
            <a:r>
              <a:rPr lang="en-US" sz="1800" b="1" dirty="0"/>
              <a:t> </a:t>
            </a:r>
            <a:r>
              <a:rPr lang="en-US" sz="1800" b="1" dirty="0" err="1"/>
              <a:t>pregovora</a:t>
            </a:r>
            <a:r>
              <a:rPr lang="en-US" sz="1800" b="1" dirty="0"/>
              <a:t> o </a:t>
            </a:r>
            <a:r>
              <a:rPr lang="en-US" sz="1800" b="1" dirty="0" err="1"/>
              <a:t>pristupanju</a:t>
            </a:r>
            <a:r>
              <a:rPr lang="en-US" sz="1800" b="1" dirty="0"/>
              <a:t> </a:t>
            </a:r>
            <a:r>
              <a:rPr lang="en-US" sz="1800" b="1" dirty="0" err="1"/>
              <a:t>između</a:t>
            </a:r>
            <a:r>
              <a:rPr lang="en-US" sz="1800" b="1" dirty="0"/>
              <a:t> </a:t>
            </a:r>
            <a:r>
              <a:rPr lang="en-US" sz="1800" b="1" dirty="0" err="1"/>
              <a:t>Republike</a:t>
            </a:r>
            <a:r>
              <a:rPr lang="en-US" sz="1800" b="1" dirty="0"/>
              <a:t> </a:t>
            </a:r>
            <a:r>
              <a:rPr lang="en-US" sz="1800" b="1" dirty="0" err="1"/>
              <a:t>Srbije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Evropske</a:t>
            </a:r>
            <a:r>
              <a:rPr lang="en-US" sz="1800" b="1" dirty="0"/>
              <a:t> </a:t>
            </a:r>
            <a:r>
              <a:rPr lang="en-US" sz="1800" b="1" dirty="0" err="1"/>
              <a:t>unije</a:t>
            </a:r>
            <a:r>
              <a:rPr lang="en-US" sz="1800" b="1" dirty="0"/>
              <a:t>.</a:t>
            </a:r>
            <a:endParaRPr lang="sr-Latn-RS" sz="1800" b="1" dirty="0"/>
          </a:p>
          <a:p>
            <a:pPr algn="just"/>
            <a:r>
              <a:rPr lang="en-US" sz="1800" dirty="0"/>
              <a:t>Na </a:t>
            </a:r>
            <a:r>
              <a:rPr lang="en-US" sz="1800" dirty="0" err="1"/>
              <a:t>međuvladinoj</a:t>
            </a:r>
            <a:r>
              <a:rPr lang="en-US" sz="1800" dirty="0"/>
              <a:t> </a:t>
            </a:r>
            <a:r>
              <a:rPr lang="en-US" sz="1800" dirty="0" err="1"/>
              <a:t>konferenciji</a:t>
            </a:r>
            <a:r>
              <a:rPr lang="en-US" sz="1800" dirty="0"/>
              <a:t> </a:t>
            </a:r>
            <a:r>
              <a:rPr lang="en-US" sz="1800" dirty="0" err="1"/>
              <a:t>predstavljen</a:t>
            </a:r>
            <a:r>
              <a:rPr lang="en-US" sz="1800" dirty="0"/>
              <a:t> je </a:t>
            </a:r>
            <a:r>
              <a:rPr lang="en-US" sz="1800" b="1" dirty="0" err="1"/>
              <a:t>Pregovarački</a:t>
            </a:r>
            <a:r>
              <a:rPr lang="en-US" sz="1800" b="1" dirty="0"/>
              <a:t> </a:t>
            </a:r>
            <a:r>
              <a:rPr lang="en-US" sz="1800" b="1" dirty="0" err="1"/>
              <a:t>okvir</a:t>
            </a:r>
            <a:r>
              <a:rPr lang="en-US" sz="1800" b="1" dirty="0"/>
              <a:t> </a:t>
            </a:r>
            <a:r>
              <a:rPr lang="en-US" sz="1800" b="1" dirty="0" err="1"/>
              <a:t>Evropske</a:t>
            </a:r>
            <a:r>
              <a:rPr lang="en-US" sz="1800" b="1" dirty="0"/>
              <a:t> </a:t>
            </a:r>
            <a:r>
              <a:rPr lang="en-US" sz="1800" b="1" dirty="0" err="1"/>
              <a:t>unije</a:t>
            </a:r>
            <a:r>
              <a:rPr lang="en-US" sz="1800" dirty="0"/>
              <a:t>,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smernicama</a:t>
            </a:r>
            <a:r>
              <a:rPr lang="en-US" sz="1800" dirty="0"/>
              <a:t>, </a:t>
            </a:r>
            <a:r>
              <a:rPr lang="en-US" sz="1800" dirty="0" err="1"/>
              <a:t>procedurama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pravilima</a:t>
            </a:r>
            <a:r>
              <a:rPr lang="en-US" sz="1800" dirty="0"/>
              <a:t> za </a:t>
            </a:r>
            <a:r>
              <a:rPr lang="en-US" sz="1800" dirty="0" err="1"/>
              <a:t>vođenje</a:t>
            </a:r>
            <a:r>
              <a:rPr lang="en-US" sz="1800" dirty="0"/>
              <a:t> </a:t>
            </a:r>
            <a:r>
              <a:rPr lang="en-US" sz="1800" dirty="0" err="1"/>
              <a:t>pregovora</a:t>
            </a:r>
            <a:r>
              <a:rPr lang="en-US" sz="1800" dirty="0"/>
              <a:t>. </a:t>
            </a:r>
            <a:endParaRPr lang="sr-Latn-RS" sz="1800" dirty="0"/>
          </a:p>
          <a:p>
            <a:pPr algn="just"/>
            <a:r>
              <a:rPr lang="en-US" sz="1800" dirty="0"/>
              <a:t>Do 2015. </a:t>
            </a:r>
            <a:r>
              <a:rPr lang="en-US" sz="1800" dirty="0" err="1"/>
              <a:t>godine</a:t>
            </a:r>
            <a:r>
              <a:rPr lang="en-US" sz="1800" dirty="0"/>
              <a:t> </a:t>
            </a:r>
            <a:r>
              <a:rPr lang="en-US" sz="1800" dirty="0" err="1"/>
              <a:t>završen</a:t>
            </a:r>
            <a:r>
              <a:rPr lang="en-US" sz="1800" dirty="0"/>
              <a:t> je </a:t>
            </a:r>
            <a:r>
              <a:rPr lang="en-US" sz="1800" dirty="0" err="1"/>
              <a:t>skrining-proces</a:t>
            </a:r>
            <a:r>
              <a:rPr lang="en-US" sz="1800" dirty="0"/>
              <a:t> </a:t>
            </a:r>
            <a:r>
              <a:rPr lang="en-US" sz="1800" dirty="0" err="1"/>
              <a:t>analitičkog</a:t>
            </a:r>
            <a:r>
              <a:rPr lang="en-US" sz="1800" dirty="0"/>
              <a:t> </a:t>
            </a:r>
            <a:r>
              <a:rPr lang="en-US" sz="1800" dirty="0" err="1"/>
              <a:t>sagledavanja</a:t>
            </a:r>
            <a:r>
              <a:rPr lang="en-US" sz="1800" dirty="0"/>
              <a:t> </a:t>
            </a:r>
            <a:r>
              <a:rPr lang="en-US" sz="1800" dirty="0" err="1"/>
              <a:t>usklađenosti</a:t>
            </a:r>
            <a:r>
              <a:rPr lang="en-US" sz="1800" dirty="0"/>
              <a:t> </a:t>
            </a:r>
            <a:r>
              <a:rPr lang="en-US" sz="1800" dirty="0" err="1"/>
              <a:t>zakonodavstva</a:t>
            </a:r>
            <a:r>
              <a:rPr lang="en-US" sz="1800" dirty="0"/>
              <a:t> </a:t>
            </a:r>
            <a:r>
              <a:rPr lang="en-US" sz="1800" dirty="0" err="1"/>
              <a:t>Republike</a:t>
            </a:r>
            <a:r>
              <a:rPr lang="en-US" sz="1800" dirty="0"/>
              <a:t> </a:t>
            </a:r>
            <a:r>
              <a:rPr lang="en-US" sz="1800" dirty="0" err="1"/>
              <a:t>Srbije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Unije</a:t>
            </a:r>
            <a:r>
              <a:rPr lang="en-US" sz="1800" dirty="0"/>
              <a:t>. </a:t>
            </a:r>
          </a:p>
          <a:p>
            <a:pPr algn="just"/>
            <a:r>
              <a:rPr lang="sr-Latn-CS" sz="1800" dirty="0"/>
              <a:t> </a:t>
            </a:r>
            <a:endParaRPr lang="en-US" sz="18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7360" y="269631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algn="just"/>
            <a:r>
              <a:rPr lang="en-US" sz="1800" err="1"/>
              <a:t>Vlada</a:t>
            </a:r>
            <a:r>
              <a:rPr lang="en-US" sz="1800"/>
              <a:t> je 2015. </a:t>
            </a:r>
            <a:r>
              <a:rPr lang="en-US" sz="1800" err="1"/>
              <a:t>godine</a:t>
            </a:r>
            <a:r>
              <a:rPr lang="en-US" sz="1800"/>
              <a:t> </a:t>
            </a:r>
            <a:r>
              <a:rPr lang="en-US" sz="1800" err="1"/>
              <a:t>imenovala</a:t>
            </a:r>
            <a:r>
              <a:rPr lang="en-US" sz="1800"/>
              <a:t> </a:t>
            </a:r>
            <a:r>
              <a:rPr lang="en-US" sz="1800" err="1"/>
              <a:t>članove</a:t>
            </a:r>
            <a:r>
              <a:rPr lang="en-US" sz="1800"/>
              <a:t> </a:t>
            </a:r>
            <a:r>
              <a:rPr lang="en-US" sz="1800" err="1"/>
              <a:t>Pregovaračkog</a:t>
            </a:r>
            <a:r>
              <a:rPr lang="en-US" sz="1800"/>
              <a:t> </a:t>
            </a:r>
            <a:r>
              <a:rPr lang="en-US" sz="1800" err="1"/>
              <a:t>tima</a:t>
            </a:r>
            <a:r>
              <a:rPr lang="en-US" sz="1800"/>
              <a:t>, a 2017. </a:t>
            </a:r>
            <a:r>
              <a:rPr lang="en-US" sz="1800" err="1"/>
              <a:t>godine</a:t>
            </a:r>
            <a:r>
              <a:rPr lang="en-US" sz="1800"/>
              <a:t> </a:t>
            </a:r>
            <a:r>
              <a:rPr lang="en-US" sz="1800" err="1"/>
              <a:t>osnovano</a:t>
            </a:r>
            <a:r>
              <a:rPr lang="en-US" sz="1800"/>
              <a:t> je </a:t>
            </a:r>
            <a:r>
              <a:rPr lang="en-US" sz="1800" err="1"/>
              <a:t>Ministarstvo</a:t>
            </a:r>
            <a:r>
              <a:rPr lang="en-US" sz="1800"/>
              <a:t> </a:t>
            </a:r>
            <a:r>
              <a:rPr lang="en-US" sz="1800" err="1"/>
              <a:t>za</a:t>
            </a:r>
            <a:r>
              <a:rPr lang="en-US" sz="1800"/>
              <a:t> </a:t>
            </a:r>
            <a:r>
              <a:rPr lang="en-US" sz="1800" err="1"/>
              <a:t>evropske</a:t>
            </a:r>
            <a:r>
              <a:rPr lang="en-US" sz="1800"/>
              <a:t> </a:t>
            </a:r>
            <a:r>
              <a:rPr lang="en-US" sz="1800" err="1"/>
              <a:t>integracije</a:t>
            </a:r>
            <a:r>
              <a:rPr lang="en-US" sz="1800"/>
              <a:t>.</a:t>
            </a:r>
            <a:endParaRPr lang="sr-Latn-RS" sz="1800"/>
          </a:p>
          <a:p>
            <a:pPr algn="just"/>
            <a:r>
              <a:rPr lang="sr-Latn-RS" sz="1800" b="1"/>
              <a:t>Republika Srbija je ukupno otvorila 18 pregovaračkih poglavlja (od 35), </a:t>
            </a:r>
            <a:r>
              <a:rPr lang="sr-Latn-RS" sz="1800"/>
              <a:t>te otvaranje samo polovine pristupnih poglavlja, od 2014. godine kada je proces i započet, smatra se nepovoljnim rezultatom.</a:t>
            </a:r>
          </a:p>
          <a:p>
            <a:pPr algn="just"/>
            <a:endParaRPr lang="en-US" sz="1800"/>
          </a:p>
          <a:p>
            <a:pPr algn="just"/>
            <a:endParaRPr lang="en-US" sz="1800"/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6874026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6790" y="433754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422" y="1275865"/>
            <a:ext cx="5600701" cy="4913480"/>
          </a:xfrm>
        </p:spPr>
        <p:txBody>
          <a:bodyPr/>
          <a:lstStyle/>
          <a:p>
            <a:pPr algn="just"/>
            <a:endParaRPr lang="en-US" sz="1800"/>
          </a:p>
          <a:p>
            <a:pPr algn="just"/>
            <a:r>
              <a:rPr lang="sr-Latn-RS" sz="1800"/>
              <a:t>Poslednjih godina je evidentan trend </a:t>
            </a:r>
            <a:r>
              <a:rPr lang="sr-Latn-RS" sz="1800" b="1"/>
              <a:t>usporavanja napretka Republike Srbije u procesu evropskih integracija</a:t>
            </a:r>
            <a:r>
              <a:rPr lang="sr-Latn-RS" sz="1800"/>
              <a:t>. </a:t>
            </a:r>
          </a:p>
          <a:p>
            <a:pPr algn="just"/>
            <a:r>
              <a:rPr lang="sr-Latn-RS" sz="1800" b="1"/>
              <a:t>Još 2019. godine su otvorena samo 2 pregovaračka poglavlja, a u međuvremenu se nova poglavlja nisu otvarala</a:t>
            </a:r>
            <a:r>
              <a:rPr lang="sr-Latn-RS" sz="1800"/>
              <a:t>. </a:t>
            </a:r>
          </a:p>
          <a:p>
            <a:pPr algn="just"/>
            <a:r>
              <a:rPr lang="en-US" sz="1800"/>
              <a:t>Samo dva pregovaračka poglavlja, Obrazovanje i kultura i Nauka i istraživanje, privremeno su zatvorena. </a:t>
            </a:r>
          </a:p>
          <a:p>
            <a:pPr algn="just"/>
            <a:r>
              <a:rPr lang="en-US" sz="1800"/>
              <a:t>Tokom 2020. godine nije otvoreno nijedno </a:t>
            </a:r>
            <a:r>
              <a:rPr lang="en-US" sz="1800" err="1"/>
              <a:t>pregovaračko</a:t>
            </a:r>
            <a:r>
              <a:rPr lang="en-US" sz="1800"/>
              <a:t> </a:t>
            </a:r>
            <a:r>
              <a:rPr lang="en-US" sz="1800" err="1"/>
              <a:t>poglavlje</a:t>
            </a:r>
            <a:r>
              <a:rPr lang="sr-Latn-RS" sz="1800"/>
              <a:t>.</a:t>
            </a:r>
          </a:p>
          <a:p>
            <a:pPr algn="just"/>
            <a:r>
              <a:rPr lang="sr-Latn-RS" sz="1800"/>
              <a:t>EU zvaničnici smatraju da Srbija nije ostvarila očekivani napredak pre svega u sledećim oblastima: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Obezbeđenje osnovnih prava i sloboda,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Medijski pluralizam i sloboda govora,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RS" sz="1800"/>
              <a:t>Borba protiv korupcije i organizovanog kriminala. </a:t>
            </a:r>
            <a:endParaRPr lang="en-US" sz="1800"/>
          </a:p>
          <a:p>
            <a:pPr algn="just"/>
            <a:endParaRPr lang="en-US" sz="180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9617" y="445477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roup of students throwing their graduation caps in the air at sunset">
            <a:extLst>
              <a:ext uri="{FF2B5EF4-FFF2-40B4-BE49-F238E27FC236}">
                <a16:creationId xmlns:a16="http://schemas.microsoft.com/office/drawing/2014/main" id="{039BFAD7-131E-407E-8A28-E4CF6B8977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626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490" y="941694"/>
            <a:ext cx="4569270" cy="3942103"/>
          </a:xfrm>
        </p:spPr>
        <p:txBody>
          <a:bodyPr/>
          <a:lstStyle/>
          <a:p>
            <a:pPr marL="0" indent="0" algn="just">
              <a:buNone/>
            </a:pPr>
            <a:r>
              <a:rPr lang="sr-Latn-RS" sz="1800" b="1"/>
              <a:t>U</a:t>
            </a:r>
            <a:r>
              <a:rPr lang="en-US" sz="1800" b="1"/>
              <a:t> februaru 2020. </a:t>
            </a:r>
            <a:r>
              <a:rPr lang="en-US" sz="1800" b="1" err="1"/>
              <a:t>predstavljen</a:t>
            </a:r>
            <a:r>
              <a:rPr lang="sr-Latn-RS" sz="1800" b="1"/>
              <a:t> je</a:t>
            </a:r>
            <a:r>
              <a:rPr lang="en-US" sz="1800" b="1"/>
              <a:t> predlog Evropske komisije za unapređenje procesa pristupanja EU, </a:t>
            </a:r>
            <a:r>
              <a:rPr lang="en-US" sz="1800" b="1" err="1"/>
              <a:t>koji</a:t>
            </a:r>
            <a:r>
              <a:rPr lang="en-US" sz="1800" b="1"/>
              <a:t> </a:t>
            </a:r>
            <a:r>
              <a:rPr lang="en-US" sz="1800" b="1" err="1"/>
              <a:t>podrazumeva</a:t>
            </a:r>
            <a:r>
              <a:rPr lang="sr-Latn-RS" sz="1800" b="1"/>
              <a:t> sledeće:</a:t>
            </a:r>
          </a:p>
          <a:p>
            <a:pPr algn="just"/>
            <a:r>
              <a:rPr lang="en-US" sz="1800" b="1" err="1"/>
              <a:t>bolje</a:t>
            </a:r>
            <a:r>
              <a:rPr lang="en-US" sz="1800" b="1"/>
              <a:t> definisane uslove za </a:t>
            </a:r>
            <a:r>
              <a:rPr lang="en-US" sz="1800" b="1" err="1"/>
              <a:t>napredovanje</a:t>
            </a:r>
            <a:r>
              <a:rPr lang="en-US" sz="1800" b="1"/>
              <a:t> </a:t>
            </a:r>
            <a:r>
              <a:rPr lang="en-US" sz="1800" b="1" err="1"/>
              <a:t>kandidata</a:t>
            </a:r>
            <a:r>
              <a:rPr lang="en-US" sz="1800" b="1"/>
              <a:t>,</a:t>
            </a:r>
            <a:r>
              <a:rPr lang="sr-Latn-RS" sz="1800" b="1"/>
              <a:t> </a:t>
            </a:r>
          </a:p>
          <a:p>
            <a:pPr algn="just"/>
            <a:r>
              <a:rPr lang="sr-Latn-RS" sz="1800" b="1"/>
              <a:t>j</a:t>
            </a:r>
            <a:r>
              <a:rPr lang="en-US" sz="1800" b="1" err="1"/>
              <a:t>asne</a:t>
            </a:r>
            <a:r>
              <a:rPr lang="en-US" sz="1800" b="1"/>
              <a:t> i opipljive </a:t>
            </a:r>
            <a:r>
              <a:rPr lang="en-US" sz="1800" b="1" err="1"/>
              <a:t>podsticaje</a:t>
            </a:r>
            <a:r>
              <a:rPr lang="en-US" sz="1800" b="1"/>
              <a:t> </a:t>
            </a:r>
            <a:r>
              <a:rPr lang="en-US" sz="1800" b="1" err="1"/>
              <a:t>za</a:t>
            </a:r>
            <a:r>
              <a:rPr lang="en-US" sz="1800" b="1"/>
              <a:t> </a:t>
            </a:r>
            <a:r>
              <a:rPr lang="en-US" sz="1800" b="1" err="1"/>
              <a:t>građane</a:t>
            </a:r>
            <a:r>
              <a:rPr lang="en-US" sz="1800" b="1"/>
              <a:t>.</a:t>
            </a:r>
            <a:endParaRPr lang="sr-Latn-RS" sz="1800" b="1"/>
          </a:p>
          <a:p>
            <a:pPr marL="0" indent="0" algn="just">
              <a:buNone/>
            </a:pPr>
            <a:r>
              <a:rPr lang="en-US" sz="1800" b="1" err="1"/>
              <a:t>Ovakva</a:t>
            </a:r>
            <a:r>
              <a:rPr lang="en-US" sz="1800" b="1"/>
              <a:t> metodologija pristupanja ima za cilj da pristupne pregovore učini verodostojnijim, predvidljivijim i dinamičnijim. </a:t>
            </a:r>
            <a:endParaRPr lang="sr-Latn-RS" sz="1800" b="1"/>
          </a:p>
          <a:p>
            <a:pPr marL="0" indent="0" algn="just">
              <a:buNone/>
            </a:pPr>
            <a:r>
              <a:rPr lang="en-US" sz="1800" b="1"/>
              <a:t>Nova metodologija predviđa otvaranje više poglavlja obuhvaćenih klasterom odjednom, pod uslovom da država-kandidat prethodno dostigne dovoljan nivo u sprovođenju reformi.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5" descr="Slide number">
            <a:extLst>
              <a:ext uri="{FF2B5EF4-FFF2-40B4-BE49-F238E27FC236}">
                <a16:creationId xmlns:a16="http://schemas.microsoft.com/office/drawing/2014/main" id="{118AA3A9-97EA-409C-AD65-3CD3B0A58871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191069"/>
            <a:ext cx="7388298" cy="6496384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4024" y="899352"/>
            <a:ext cx="548640" cy="548640"/>
          </a:xfrm>
        </p:spPr>
      </p:pic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358" y="965667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algn="just"/>
            <a:endParaRPr lang="en-US" sz="1800"/>
          </a:p>
          <a:p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1682" y="1688792"/>
            <a:ext cx="382511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err="1"/>
              <a:t>Klastere</a:t>
            </a:r>
            <a:r>
              <a:rPr lang="en-US"/>
              <a:t> </a:t>
            </a:r>
            <a:r>
              <a:rPr lang="en-US" err="1"/>
              <a:t>čine</a:t>
            </a:r>
            <a:r>
              <a:rPr lang="en-US"/>
              <a:t> </a:t>
            </a:r>
            <a:r>
              <a:rPr lang="en-US" err="1"/>
              <a:t>srodna</a:t>
            </a:r>
            <a:r>
              <a:rPr lang="en-US"/>
              <a:t> </a:t>
            </a:r>
            <a:r>
              <a:rPr lang="en-US" err="1"/>
              <a:t>pregovaračka</a:t>
            </a:r>
            <a:r>
              <a:rPr lang="en-US"/>
              <a:t> </a:t>
            </a:r>
            <a:r>
              <a:rPr lang="en-US" err="1"/>
              <a:t>poglavlja</a:t>
            </a:r>
            <a:r>
              <a:rPr lang="en-US"/>
              <a:t>,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njima</a:t>
            </a:r>
            <a:r>
              <a:rPr lang="en-US"/>
              <a:t> je </a:t>
            </a:r>
            <a:r>
              <a:rPr lang="en-US" err="1"/>
              <a:t>naglašeno</a:t>
            </a:r>
            <a:r>
              <a:rPr lang="en-US"/>
              <a:t> </a:t>
            </a:r>
            <a:r>
              <a:rPr lang="en-US" err="1"/>
              <a:t>koji</a:t>
            </a:r>
            <a:r>
              <a:rPr lang="en-US"/>
              <a:t> </a:t>
            </a:r>
            <a:r>
              <a:rPr lang="en-US" err="1"/>
              <a:t>sektori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ključni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/>
              <a:t>ispunjenje</a:t>
            </a:r>
            <a:r>
              <a:rPr lang="en-US"/>
              <a:t> </a:t>
            </a:r>
            <a:r>
              <a:rPr lang="en-US" err="1"/>
              <a:t>uslova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/>
              <a:t>pristupanje</a:t>
            </a:r>
            <a:r>
              <a:rPr lang="en-US"/>
              <a:t> </a:t>
            </a:r>
            <a:r>
              <a:rPr lang="en-US" err="1"/>
              <a:t>Uniji</a:t>
            </a:r>
            <a:r>
              <a:rPr lang="en-US"/>
              <a:t>. </a:t>
            </a:r>
            <a:endParaRPr lang="sr-Latn-RS"/>
          </a:p>
          <a:p>
            <a:pPr algn="just">
              <a:spcBef>
                <a:spcPts val="600"/>
              </a:spcBef>
            </a:pPr>
            <a:r>
              <a:rPr lang="en-US" b="1" err="1"/>
              <a:t>Prelazak</a:t>
            </a:r>
            <a:r>
              <a:rPr lang="en-US" b="1"/>
              <a:t> </a:t>
            </a:r>
            <a:r>
              <a:rPr lang="en-US" b="1" err="1"/>
              <a:t>na</a:t>
            </a:r>
            <a:r>
              <a:rPr lang="en-US" b="1"/>
              <a:t> </a:t>
            </a:r>
            <a:r>
              <a:rPr lang="en-US" b="1" err="1"/>
              <a:t>klastere</a:t>
            </a:r>
            <a:r>
              <a:rPr lang="en-US" b="1"/>
              <a:t> </a:t>
            </a:r>
            <a:r>
              <a:rPr lang="en-US" b="1" err="1"/>
              <a:t>trebalo</a:t>
            </a:r>
            <a:r>
              <a:rPr lang="en-US" b="1"/>
              <a:t> bi ne </a:t>
            </a:r>
            <a:r>
              <a:rPr lang="en-US" b="1" err="1"/>
              <a:t>samo</a:t>
            </a:r>
            <a:r>
              <a:rPr lang="en-US" b="1"/>
              <a:t> da </a:t>
            </a:r>
            <a:r>
              <a:rPr lang="en-US" b="1" err="1"/>
              <a:t>ubrza</a:t>
            </a:r>
            <a:r>
              <a:rPr lang="en-US" b="1"/>
              <a:t> </a:t>
            </a:r>
            <a:r>
              <a:rPr lang="en-US" b="1" err="1"/>
              <a:t>pregovore</a:t>
            </a:r>
            <a:r>
              <a:rPr lang="en-US" b="1"/>
              <a:t>, </a:t>
            </a:r>
            <a:r>
              <a:rPr lang="en-US" b="1" err="1"/>
              <a:t>već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da </a:t>
            </a:r>
            <a:r>
              <a:rPr lang="en-US" b="1" err="1"/>
              <a:t>omogući</a:t>
            </a:r>
            <a:r>
              <a:rPr lang="en-US" b="1"/>
              <a:t> </a:t>
            </a:r>
            <a:r>
              <a:rPr lang="en-US" b="1" err="1"/>
              <a:t>veću</a:t>
            </a:r>
            <a:r>
              <a:rPr lang="en-US" b="1"/>
              <a:t> </a:t>
            </a:r>
            <a:r>
              <a:rPr lang="en-US" b="1" err="1"/>
              <a:t>predvidivost</a:t>
            </a:r>
            <a:r>
              <a:rPr lang="en-US" b="1"/>
              <a:t>, </a:t>
            </a:r>
            <a:r>
              <a:rPr lang="en-US" b="1" err="1"/>
              <a:t>dinamičnost</a:t>
            </a:r>
            <a:r>
              <a:rPr lang="en-US" b="1"/>
              <a:t> </a:t>
            </a:r>
            <a:r>
              <a:rPr lang="en-US" b="1" err="1"/>
              <a:t>i</a:t>
            </a:r>
            <a:r>
              <a:rPr lang="en-US" b="1"/>
              <a:t> </a:t>
            </a:r>
            <a:r>
              <a:rPr lang="en-US" b="1" err="1"/>
              <a:t>političku</a:t>
            </a:r>
            <a:r>
              <a:rPr lang="en-US" b="1"/>
              <a:t> </a:t>
            </a:r>
            <a:r>
              <a:rPr lang="en-US" b="1" err="1"/>
              <a:t>posvećenost</a:t>
            </a:r>
            <a:r>
              <a:rPr lang="en-US" b="1"/>
              <a:t> </a:t>
            </a:r>
            <a:r>
              <a:rPr lang="en-US" b="1" err="1"/>
              <a:t>evropskim</a:t>
            </a:r>
            <a:r>
              <a:rPr lang="en-US" b="1"/>
              <a:t> </a:t>
            </a:r>
            <a:r>
              <a:rPr lang="en-US" b="1" err="1"/>
              <a:t>integracijama</a:t>
            </a:r>
            <a:r>
              <a:rPr lang="en-US"/>
              <a:t>. </a:t>
            </a:r>
            <a:endParaRPr lang="sr-Latn-RS"/>
          </a:p>
          <a:p>
            <a:pPr algn="just">
              <a:spcBef>
                <a:spcPts val="600"/>
              </a:spcBef>
            </a:pPr>
            <a:r>
              <a:rPr lang="en-US" err="1"/>
              <a:t>Grupisanjem</a:t>
            </a:r>
            <a:r>
              <a:rPr lang="en-US"/>
              <a:t> </a:t>
            </a:r>
            <a:r>
              <a:rPr lang="en-US" err="1"/>
              <a:t>poglavlja</a:t>
            </a:r>
            <a:r>
              <a:rPr lang="en-US"/>
              <a:t> u </a:t>
            </a:r>
            <a:r>
              <a:rPr lang="en-US" err="1"/>
              <a:t>klastere</a:t>
            </a:r>
            <a:r>
              <a:rPr lang="en-US"/>
              <a:t> </a:t>
            </a:r>
            <a:r>
              <a:rPr lang="en-US" err="1"/>
              <a:t>omogućen</a:t>
            </a:r>
            <a:r>
              <a:rPr lang="en-US"/>
              <a:t> je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veći</a:t>
            </a:r>
            <a:r>
              <a:rPr lang="en-US"/>
              <a:t> </a:t>
            </a:r>
            <a:r>
              <a:rPr lang="en-US" err="1"/>
              <a:t>prostor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err="1"/>
              <a:t>političku</a:t>
            </a:r>
            <a:r>
              <a:rPr lang="en-US"/>
              <a:t> </a:t>
            </a:r>
            <a:r>
              <a:rPr lang="en-US" err="1"/>
              <a:t>debatu</a:t>
            </a:r>
            <a:r>
              <a:rPr lang="en-US"/>
              <a:t>, </a:t>
            </a:r>
            <a:r>
              <a:rPr lang="en-US" err="1"/>
              <a:t>češće</a:t>
            </a:r>
            <a:r>
              <a:rPr lang="en-US"/>
              <a:t> </a:t>
            </a:r>
            <a:r>
              <a:rPr lang="en-US" err="1"/>
              <a:t>sastajanje</a:t>
            </a:r>
            <a:r>
              <a:rPr lang="en-US"/>
              <a:t> </a:t>
            </a:r>
            <a:r>
              <a:rPr lang="en-US" err="1"/>
              <a:t>zvaničnika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visokom</a:t>
            </a:r>
            <a:r>
              <a:rPr lang="en-US"/>
              <a:t> </a:t>
            </a:r>
            <a:r>
              <a:rPr lang="en-US" err="1"/>
              <a:t>nivou</a:t>
            </a:r>
            <a:r>
              <a:rPr lang="en-US"/>
              <a:t>,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za</a:t>
            </a:r>
            <a:r>
              <a:rPr lang="en-US"/>
              <a:t> </a:t>
            </a:r>
            <a:r>
              <a:rPr lang="en-US" b="1" err="1"/>
              <a:t>sankcionisanje</a:t>
            </a:r>
            <a:r>
              <a:rPr lang="en-US" b="1"/>
              <a:t> </a:t>
            </a:r>
            <a:r>
              <a:rPr lang="en-US" b="1" err="1"/>
              <a:t>odugovlačenja</a:t>
            </a:r>
            <a:r>
              <a:rPr lang="en-US" b="1"/>
              <a:t> </a:t>
            </a:r>
            <a:r>
              <a:rPr lang="en-US" b="1" err="1"/>
              <a:t>ili</a:t>
            </a:r>
            <a:r>
              <a:rPr lang="en-US" b="1"/>
              <a:t> </a:t>
            </a:r>
            <a:r>
              <a:rPr lang="en-US" b="1" err="1"/>
              <a:t>nazadovanja</a:t>
            </a:r>
            <a:r>
              <a:rPr lang="en-US" b="1"/>
              <a:t> </a:t>
            </a:r>
            <a:r>
              <a:rPr lang="en-US" b="1" err="1"/>
              <a:t>tokom</a:t>
            </a:r>
            <a:r>
              <a:rPr lang="en-US" b="1"/>
              <a:t> </a:t>
            </a:r>
            <a:r>
              <a:rPr lang="en-US" b="1" err="1"/>
              <a:t>trajanja</a:t>
            </a:r>
            <a:r>
              <a:rPr lang="en-US" b="1"/>
              <a:t> </a:t>
            </a:r>
            <a:r>
              <a:rPr lang="en-US" b="1" err="1"/>
              <a:t>pregovora</a:t>
            </a:r>
            <a:r>
              <a:rPr lang="en-US" b="1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2717" y="1754923"/>
            <a:ext cx="2834640" cy="3368675"/>
          </a:xfrm>
        </p:spPr>
        <p:txBody>
          <a:bodyPr/>
          <a:lstStyle/>
          <a:p>
            <a:pPr algn="just"/>
            <a:r>
              <a:rPr lang="en-US" sz="1800" b="1"/>
              <a:t>U 2021. godini Srbija je prešla na novu metodologiju </a:t>
            </a:r>
            <a:r>
              <a:rPr lang="en-US" sz="1800"/>
              <a:t>kojom su pregovaračka poglavlja grupisana u </a:t>
            </a:r>
            <a:r>
              <a:rPr lang="en-US" sz="1800" err="1"/>
              <a:t>šest</a:t>
            </a:r>
            <a:r>
              <a:rPr lang="en-US" sz="1800"/>
              <a:t> </a:t>
            </a:r>
            <a:r>
              <a:rPr lang="en-US" sz="1800" err="1"/>
              <a:t>klastera</a:t>
            </a:r>
            <a:r>
              <a:rPr lang="en-US" sz="1800"/>
              <a:t>: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Osnove</a:t>
            </a:r>
            <a:r>
              <a:rPr lang="en-US" sz="1800"/>
              <a:t>, 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Unutrašnje</a:t>
            </a:r>
            <a:r>
              <a:rPr lang="en-US" sz="1800"/>
              <a:t> tržište, 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Konkurentnost</a:t>
            </a:r>
            <a:r>
              <a:rPr lang="en-US" sz="1800"/>
              <a:t> i inkluzivni rast, 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Zelena</a:t>
            </a:r>
            <a:r>
              <a:rPr lang="en-US" sz="1800"/>
              <a:t> agenda i održiva povezanost, 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Resursi</a:t>
            </a:r>
            <a:r>
              <a:rPr lang="en-US" sz="1800"/>
              <a:t> poljoprivreda </a:t>
            </a:r>
            <a:r>
              <a:rPr lang="en-US" sz="1800" err="1"/>
              <a:t>i</a:t>
            </a:r>
            <a:r>
              <a:rPr lang="en-US" sz="1800"/>
              <a:t> </a:t>
            </a:r>
            <a:r>
              <a:rPr lang="en-US" sz="1800" err="1"/>
              <a:t>kohezija</a:t>
            </a:r>
            <a:endParaRPr lang="sr-Latn-RS" sz="1800"/>
          </a:p>
          <a:p>
            <a:pPr marL="342900" indent="-342900" algn="just">
              <a:buFont typeface="+mj-lt"/>
              <a:buAutoNum type="arabicPeriod"/>
            </a:pPr>
            <a:r>
              <a:rPr lang="en-US" sz="1800" err="1"/>
              <a:t>Spoljni</a:t>
            </a:r>
            <a:r>
              <a:rPr lang="en-US" sz="1800"/>
              <a:t> odnosi. </a:t>
            </a:r>
            <a:endParaRPr lang="sr-Latn-RS" sz="1800"/>
          </a:p>
        </p:txBody>
      </p:sp>
    </p:spTree>
    <p:extLst>
      <p:ext uri="{BB962C8B-B14F-4D97-AF65-F5344CB8AC3E}">
        <p14:creationId xmlns:p14="http://schemas.microsoft.com/office/powerpoint/2010/main" val="38431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6244" y="865138"/>
            <a:ext cx="9261230" cy="4908645"/>
          </a:xfrm>
        </p:spPr>
        <p:txBody>
          <a:bodyPr/>
          <a:lstStyle/>
          <a:p>
            <a:pPr algn="just"/>
            <a:r>
              <a:rPr lang="sr-Latn-RS" sz="1800">
                <a:cs typeface="Times New Roman" panose="02020603050405020304" pitchFamily="18" charset="0"/>
              </a:rPr>
              <a:t>Posmatrajući investicione aktivnosti u Republici Srbiji tokom druge decenije 21. veka, primećuje se da je </a:t>
            </a:r>
            <a:r>
              <a:rPr lang="sr-Latn-RS" sz="1800" b="1">
                <a:cs typeface="Times New Roman" panose="02020603050405020304" pitchFamily="18" charset="0"/>
              </a:rPr>
              <a:t>strane investitore posebno ohrabrilo to što je Srbija 2012. godine dobila status kandidata za članstvo u EU</a:t>
            </a:r>
            <a:r>
              <a:rPr lang="sr-Latn-RS" sz="1800">
                <a:cs typeface="Times New Roman" panose="02020603050405020304" pitchFamily="18" charset="0"/>
              </a:rPr>
              <a:t>, i što već duže vreme razvija ekonomsku saradnju i neguje trgovinske odnose sa Unijom. Carstensen &amp; Toubal (2004) zaključuju da se izvanredan rast priliva evropskih i američkih SDI u centralno-istočnim evropskim zemljama često može smatrati rezultatom integracija ovih zemalja u EU</a:t>
            </a:r>
            <a:r>
              <a:rPr lang="en-US" sz="1800"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800">
              <a:cs typeface="Times New Roman" panose="02020603050405020304" pitchFamily="18" charset="0"/>
            </a:endParaRPr>
          </a:p>
          <a:p>
            <a:pPr algn="just"/>
            <a:r>
              <a:rPr lang="sr-Latn-RS" sz="1800" b="1">
                <a:cs typeface="Times New Roman" panose="02020603050405020304" pitchFamily="18" charset="0"/>
              </a:rPr>
              <a:t>Pored toga što je najznačajniji trgovinski partner, EU je i najveći investitor u Republici Srbiji </a:t>
            </a:r>
            <a:r>
              <a:rPr lang="sr-Latn-RS" sz="1800">
                <a:cs typeface="Times New Roman" panose="02020603050405020304" pitchFamily="18" charset="0"/>
              </a:rPr>
              <a:t>pa je razvijanje intenzivne ekonomske saradnje i jačanje njihovih međusobnih odnosa od ključne važnosti za budući ekonomski razvoj Republike Srbije.</a:t>
            </a:r>
            <a:endParaRPr lang="en-US" sz="180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>
              <a:cs typeface="Times New Roman" panose="02020603050405020304" pitchFamily="18" charset="0"/>
            </a:endParaRPr>
          </a:p>
          <a:p>
            <a:pPr algn="just"/>
            <a:r>
              <a:rPr lang="sr-Latn-RS" sz="1800" b="1">
                <a:cs typeface="Times New Roman" panose="02020603050405020304" pitchFamily="18" charset="0"/>
              </a:rPr>
              <a:t>Evropska unija se smatra i najvećim stranim investitorom na svetskom nivou, kao i najznačajnijom investicionom destinacijom. </a:t>
            </a:r>
            <a:r>
              <a:rPr lang="sr-Latn-RS" sz="1800">
                <a:cs typeface="Times New Roman" panose="02020603050405020304" pitchFamily="18" charset="0"/>
              </a:rPr>
              <a:t>Prema podacima Evropske komisije </a:t>
            </a:r>
            <a:r>
              <a:rPr lang="en-US" sz="1800" err="1">
                <a:cs typeface="Times New Roman" panose="02020603050405020304" pitchFamily="18" charset="0"/>
              </a:rPr>
              <a:t>na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kraju</a:t>
            </a:r>
            <a:r>
              <a:rPr lang="en-US" sz="1800">
                <a:cs typeface="Times New Roman" panose="02020603050405020304" pitchFamily="18" charset="0"/>
              </a:rPr>
              <a:t> 2019. </a:t>
            </a:r>
            <a:r>
              <a:rPr lang="en-US" sz="1800" err="1">
                <a:cs typeface="Times New Roman" panose="02020603050405020304" pitchFamily="18" charset="0"/>
              </a:rPr>
              <a:t>godine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strani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direktni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investitori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koji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su</a:t>
            </a:r>
            <a:r>
              <a:rPr lang="en-US" sz="1800">
                <a:cs typeface="Times New Roman" panose="02020603050405020304" pitchFamily="18" charset="0"/>
              </a:rPr>
              <a:t> </a:t>
            </a:r>
            <a:r>
              <a:rPr lang="en-US" sz="1800" err="1">
                <a:cs typeface="Times New Roman" panose="02020603050405020304" pitchFamily="18" charset="0"/>
              </a:rPr>
              <a:t>rezidenti</a:t>
            </a:r>
            <a:r>
              <a:rPr lang="en-US" sz="1800">
                <a:cs typeface="Times New Roman" panose="02020603050405020304" pitchFamily="18" charset="0"/>
              </a:rPr>
              <a:t> EU </a:t>
            </a:r>
            <a:r>
              <a:rPr lang="sr-Latn-RS" sz="1800">
                <a:cs typeface="Times New Roman" panose="02020603050405020304" pitchFamily="18" charset="0"/>
              </a:rPr>
              <a:t>uložili su 8.990 milijardi evra u druge zemlje, dok su rezidenti d</a:t>
            </a:r>
            <a:r>
              <a:rPr lang="en-US" sz="1800" err="1">
                <a:cs typeface="Times New Roman" panose="02020603050405020304" pitchFamily="18" charset="0"/>
              </a:rPr>
              <a:t>ru</a:t>
            </a:r>
            <a:r>
              <a:rPr lang="sr-Latn-RS" sz="1800">
                <a:cs typeface="Times New Roman" panose="02020603050405020304" pitchFamily="18" charset="0"/>
              </a:rPr>
              <a:t>gih zemalja iste godine investirali u Evropskoj uniji 7.138 milijardi evra.</a:t>
            </a:r>
            <a:endParaRPr lang="en-US" sz="1800">
              <a:cs typeface="Times New Roman" panose="02020603050405020304" pitchFamily="18" charset="0"/>
            </a:endParaRPr>
          </a:p>
          <a:p>
            <a:pPr algn="just"/>
            <a:endParaRPr lang="sr-Latn-RS" sz="180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Latn-RS" sz="2000" b="1">
                <a:cs typeface="Times New Roman" panose="02020603050405020304" pitchFamily="18" charset="0"/>
              </a:rPr>
              <a:t>EVROPSKA UNIJA NAJVEĆI STRANI INVESTITOR I NAJZNAČAJNIJA INVESTICIONA DESTINACIJA</a:t>
            </a:r>
            <a:r>
              <a:rPr lang="sr-Latn-RS" sz="1800">
                <a:cs typeface="Times New Roman" panose="02020603050405020304" pitchFamily="18" charset="0"/>
              </a:rPr>
              <a:t>.</a:t>
            </a:r>
            <a:endParaRPr lang="en-US" sz="1800"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9" y="4276744"/>
            <a:ext cx="828675" cy="82867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22" y="2840450"/>
            <a:ext cx="828675" cy="82867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1107085"/>
            <a:ext cx="8286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6357735" cy="1746504"/>
          </a:xfrm>
        </p:spPr>
        <p:txBody>
          <a:bodyPr/>
          <a:lstStyle/>
          <a:p>
            <a:pPr algn="ctr"/>
            <a:r>
              <a:rPr lang="sr-Latn-RS" sz="4000" b="1"/>
              <a:t>STRANE DIREKTNE INVESTICIJE </a:t>
            </a:r>
            <a:endParaRPr lang="en-US" sz="4000" b="1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75C36-314A-42CB-9114-6E0CE4AB2735}">
  <ds:schemaRefs>
    <ds:schemaRef ds:uri="16c05727-aa75-4e4a-9b5f-8a80a1165891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2499</Words>
  <Application>Microsoft Office PowerPoint</Application>
  <PresentationFormat>Widescreen</PresentationFormat>
  <Paragraphs>151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Wingdings</vt:lpstr>
      <vt:lpstr>Office Theme</vt:lpstr>
      <vt:lpstr>INEES  EVROPSKA UNIJA  Najznačajniji investicioni partner Republike Srbije </vt:lpstr>
      <vt:lpstr>ODNOSI IZMEĐU REPUBLIKE SRBIJE I EVROPSKE UNIJE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STRANE DIREKTNE INVESTICIJE </vt:lpstr>
      <vt:lpstr>PowerPoint Presentation</vt:lpstr>
      <vt:lpstr>PowerPoint Presentation</vt:lpstr>
      <vt:lpstr>PowerPoint Presentation</vt:lpstr>
      <vt:lpstr>PowerPoint Presentation</vt:lpstr>
      <vt:lpstr>REPUBLIKA SRBIJA KAO ATRAKTIVNA INVESTICIONA DESTINACIJA ZA EU INVESTITORE</vt:lpstr>
      <vt:lpstr>PowerPoint Presentation</vt:lpstr>
      <vt:lpstr>PowerPoint Presentation</vt:lpstr>
      <vt:lpstr>PowerPoint Presentation</vt:lpstr>
      <vt:lpstr>EU INVESTICIJE U REPUBLICI SRBIJI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Zaključna razmatranja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</cp:revision>
  <dcterms:created xsi:type="dcterms:W3CDTF">2020-02-07T13:32:30Z</dcterms:created>
  <dcterms:modified xsi:type="dcterms:W3CDTF">2022-04-29T11:18:23Z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