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28" r:id="rId5"/>
    <p:sldId id="330" r:id="rId6"/>
    <p:sldId id="334" r:id="rId7"/>
    <p:sldId id="335" r:id="rId8"/>
    <p:sldId id="336" r:id="rId9"/>
    <p:sldId id="337" r:id="rId10"/>
    <p:sldId id="341" r:id="rId11"/>
    <p:sldId id="342" r:id="rId12"/>
    <p:sldId id="314" r:id="rId13"/>
    <p:sldId id="297" r:id="rId14"/>
    <p:sldId id="320" r:id="rId15"/>
    <p:sldId id="301" r:id="rId16"/>
    <p:sldId id="344" r:id="rId17"/>
    <p:sldId id="345" r:id="rId18"/>
    <p:sldId id="346" r:id="rId19"/>
    <p:sldId id="353" r:id="rId20"/>
    <p:sldId id="347" r:id="rId21"/>
    <p:sldId id="354" r:id="rId22"/>
    <p:sldId id="355" r:id="rId23"/>
    <p:sldId id="356" r:id="rId24"/>
    <p:sldId id="357" r:id="rId25"/>
    <p:sldId id="358" r:id="rId26"/>
    <p:sldId id="352" r:id="rId27"/>
    <p:sldId id="350" r:id="rId28"/>
    <p:sldId id="348" r:id="rId29"/>
    <p:sldId id="351" r:id="rId30"/>
    <p:sldId id="361" r:id="rId31"/>
    <p:sldId id="359" r:id="rId32"/>
    <p:sldId id="360" r:id="rId33"/>
    <p:sldId id="34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E98"/>
    <a:srgbClr val="248CD2"/>
    <a:srgbClr val="CA929B"/>
    <a:srgbClr val="AB678E"/>
    <a:srgbClr val="0D3047"/>
    <a:srgbClr val="0B2B41"/>
    <a:srgbClr val="114263"/>
    <a:srgbClr val="401918"/>
    <a:srgbClr val="731F1C"/>
    <a:srgbClr val="B26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703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ownloads\tabele%20yan%20mon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ownloads\tabele%20yan%20mon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er\Downloads\tabele%20yan%20mon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er\Downloads\tabele%20yan%20mon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ser\Downloads\tabele%20yan%20mon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User\Downloads\tabele%20yan%20mon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User\Downloads\tabele%20yan%20m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sr-Latn-RS" sz="2000"/>
              <a:t>MEĐUNARODNA TRGOVINA DOBRIMA IZMEĐU REPUBLIKE SRBIJE I EU-27 U 2019. GODINI U %</a:t>
            </a:r>
            <a:endParaRPr lang="en-US" sz="200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Sheet1!$A$12</c:f>
              <c:strCache>
                <c:ptCount val="1"/>
                <c:pt idx="0">
                  <c:v>Republika Srbija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DB6-41BB-B795-73BF132CE660}"/>
              </c:ext>
            </c:extLst>
          </c:dPt>
          <c:dPt>
            <c:idx val="1"/>
            <c:bubble3D val="0"/>
            <c:spPr>
              <a:solidFill>
                <a:srgbClr val="C88E98"/>
              </a:solidFill>
            </c:spPr>
            <c:extLst>
              <c:ext xmlns:c16="http://schemas.microsoft.com/office/drawing/2014/chart" uri="{C3380CC4-5D6E-409C-BE32-E72D297353CC}">
                <c16:uniqueId val="{00000003-2DB6-41BB-B795-73BF132CE660}"/>
              </c:ext>
            </c:extLst>
          </c:dPt>
          <c:dLbls>
            <c:dLbl>
              <c:idx val="0"/>
              <c:layout>
                <c:manualLayout>
                  <c:x val="-0.17287226596675415"/>
                  <c:y val="-0.10741178186060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B6-41BB-B795-73BF132CE660}"/>
                </c:ext>
              </c:extLst>
            </c:dLbl>
            <c:dLbl>
              <c:idx val="1"/>
              <c:layout>
                <c:manualLayout>
                  <c:x val="0.16228466754155729"/>
                  <c:y val="4.4709827938174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B6-41BB-B795-73BF132CE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Sheet1!$B$11:$C$11</c:f>
              <c:strCache>
                <c:ptCount val="2"/>
                <c:pt idx="0">
                  <c:v>IZVOZ</c:v>
                </c:pt>
                <c:pt idx="1">
                  <c:v>UVOZ</c:v>
                </c:pt>
              </c:strCache>
            </c:strRef>
          </c:cat>
          <c:val>
            <c:numRef>
              <c:f>Sheet1!$B$12:$C$12</c:f>
              <c:numCache>
                <c:formatCode>#,##0.0_i</c:formatCode>
                <c:ptCount val="2"/>
                <c:pt idx="0">
                  <c:v>66.3</c:v>
                </c:pt>
                <c:pt idx="1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B6-41BB-B795-73BF132CE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IZVOZ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Sheet1!$B$20:$D$20</c:f>
              <c:numCache>
                <c:formatCode>General</c:formatCode>
                <c:ptCount val="3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</c:numCache>
            </c:numRef>
          </c:cat>
          <c:val>
            <c:numRef>
              <c:f>Sheet1!$B$21:$D$21</c:f>
              <c:numCache>
                <c:formatCode>#,##0</c:formatCode>
                <c:ptCount val="3"/>
                <c:pt idx="0">
                  <c:v>3203</c:v>
                </c:pt>
                <c:pt idx="1">
                  <c:v>6828</c:v>
                </c:pt>
                <c:pt idx="2">
                  <c:v>11183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4-47ED-8DAF-C3698DFAF734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UVOZ</c:v>
                </c:pt>
              </c:strCache>
            </c:strRef>
          </c:tx>
          <c:spPr>
            <a:solidFill>
              <a:srgbClr val="CA929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Sheet1!$B$20:$D$20</c:f>
              <c:numCache>
                <c:formatCode>General</c:formatCode>
                <c:ptCount val="3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</c:numCache>
            </c:numRef>
          </c:cat>
          <c:val>
            <c:numRef>
              <c:f>Sheet1!$B$22:$D$22</c:f>
              <c:numCache>
                <c:formatCode>#,##0</c:formatCode>
                <c:ptCount val="3"/>
                <c:pt idx="0">
                  <c:v>6260</c:v>
                </c:pt>
                <c:pt idx="1">
                  <c:v>7540</c:v>
                </c:pt>
                <c:pt idx="2">
                  <c:v>12143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4-47ED-8DAF-C3698DFAF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17120"/>
        <c:axId val="138118656"/>
      </c:barChart>
      <c:catAx>
        <c:axId val="13811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38118656"/>
        <c:crosses val="autoZero"/>
        <c:auto val="1"/>
        <c:lblAlgn val="ctr"/>
        <c:lblOffset val="100"/>
        <c:noMultiLvlLbl val="0"/>
      </c:catAx>
      <c:valAx>
        <c:axId val="1381186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38117120"/>
        <c:crosses val="autoZero"/>
        <c:crossBetween val="between"/>
        <c:majorUnit val="1000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Sheet2!$C$29</c:f>
              <c:strCache>
                <c:ptCount val="1"/>
                <c:pt idx="0">
                  <c:v>IZVOZ</c:v>
                </c:pt>
              </c:strCache>
            </c:strRef>
          </c:tx>
          <c:invertIfNegative val="0"/>
          <c:cat>
            <c:numRef>
              <c:f>Sheet2!$C$16:$K$16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Sheet2!$C$11:$K$11</c:f>
              <c:numCache>
                <c:formatCode>0.0</c:formatCode>
                <c:ptCount val="9"/>
                <c:pt idx="0">
                  <c:v>1848271</c:v>
                </c:pt>
                <c:pt idx="1">
                  <c:v>3351165.9</c:v>
                </c:pt>
                <c:pt idx="2">
                  <c:v>3501007</c:v>
                </c:pt>
                <c:pt idx="3">
                  <c:v>3126160.5</c:v>
                </c:pt>
                <c:pt idx="4">
                  <c:v>3626834.4</c:v>
                </c:pt>
                <c:pt idx="5">
                  <c:v>3925332.1</c:v>
                </c:pt>
                <c:pt idx="6">
                  <c:v>4402798</c:v>
                </c:pt>
                <c:pt idx="7">
                  <c:v>4549880.7</c:v>
                </c:pt>
                <c:pt idx="8">
                  <c:v>4407194.3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C-4A30-8CDC-B32DCF90A27D}"/>
            </c:ext>
          </c:extLst>
        </c:ser>
        <c:ser>
          <c:idx val="1"/>
          <c:order val="1"/>
          <c:tx>
            <c:strRef>
              <c:f>Sheet2!$C$30</c:f>
              <c:strCache>
                <c:ptCount val="1"/>
                <c:pt idx="0">
                  <c:v>UVOZ</c:v>
                </c:pt>
              </c:strCache>
            </c:strRef>
          </c:tx>
          <c:spPr>
            <a:solidFill>
              <a:srgbClr val="C88E98"/>
            </a:solidFill>
          </c:spPr>
          <c:invertIfNegative val="0"/>
          <c:cat>
            <c:numRef>
              <c:f>Sheet2!$C$16:$K$16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Sheet2!$C$24:$K$24</c:f>
              <c:numCache>
                <c:formatCode>0.0</c:formatCode>
                <c:ptCount val="9"/>
                <c:pt idx="0">
                  <c:v>3084606.5</c:v>
                </c:pt>
                <c:pt idx="1">
                  <c:v>4074597.3</c:v>
                </c:pt>
                <c:pt idx="2">
                  <c:v>3965158.5</c:v>
                </c:pt>
                <c:pt idx="3">
                  <c:v>3414307.5</c:v>
                </c:pt>
                <c:pt idx="4">
                  <c:v>3653270.3</c:v>
                </c:pt>
                <c:pt idx="5">
                  <c:v>3821327.6</c:v>
                </c:pt>
                <c:pt idx="6">
                  <c:v>4396820.4000000004</c:v>
                </c:pt>
                <c:pt idx="7">
                  <c:v>4223529.3</c:v>
                </c:pt>
                <c:pt idx="8">
                  <c:v>3883732.1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6C-4A30-8CDC-B32DCF90A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702272"/>
        <c:axId val="138149888"/>
      </c:barChart>
      <c:catAx>
        <c:axId val="14370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8149888"/>
        <c:crosses val="autoZero"/>
        <c:auto val="1"/>
        <c:lblAlgn val="ctr"/>
        <c:lblOffset val="100"/>
        <c:noMultiLvlLbl val="0"/>
      </c:catAx>
      <c:valAx>
        <c:axId val="13814988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3702272"/>
        <c:crosses val="autoZero"/>
        <c:crossBetween val="between"/>
        <c:majorUnit val="700000"/>
      </c:valAx>
    </c:plotArea>
    <c:legend>
      <c:legendPos val="r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Sheet2!$C$29</c:f>
              <c:strCache>
                <c:ptCount val="1"/>
                <c:pt idx="0">
                  <c:v>IZVOZ</c:v>
                </c:pt>
              </c:strCache>
            </c:strRef>
          </c:tx>
          <c:invertIfNegative val="0"/>
          <c:cat>
            <c:numRef>
              <c:f>Sheet2!$C$16:$K$16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Sheet2!$C$10:$K$10</c:f>
              <c:numCache>
                <c:formatCode>0.0</c:formatCode>
                <c:ptCount val="9"/>
                <c:pt idx="0">
                  <c:v>1660774.2</c:v>
                </c:pt>
                <c:pt idx="1">
                  <c:v>1885919</c:v>
                </c:pt>
                <c:pt idx="2">
                  <c:v>2084814.3</c:v>
                </c:pt>
                <c:pt idx="3">
                  <c:v>1997344.6</c:v>
                </c:pt>
                <c:pt idx="4">
                  <c:v>2039036.7</c:v>
                </c:pt>
                <c:pt idx="5">
                  <c:v>2769053.1</c:v>
                </c:pt>
                <c:pt idx="6">
                  <c:v>3429834.6</c:v>
                </c:pt>
                <c:pt idx="7">
                  <c:v>3246705.1</c:v>
                </c:pt>
                <c:pt idx="8">
                  <c:v>2754593.1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7-44FA-9D59-1EEAE1E196EE}"/>
            </c:ext>
          </c:extLst>
        </c:ser>
        <c:ser>
          <c:idx val="1"/>
          <c:order val="1"/>
          <c:tx>
            <c:strRef>
              <c:f>Sheet2!$C$30</c:f>
              <c:strCache>
                <c:ptCount val="1"/>
                <c:pt idx="0">
                  <c:v>UVOZ</c:v>
                </c:pt>
              </c:strCache>
            </c:strRef>
          </c:tx>
          <c:spPr>
            <a:solidFill>
              <a:srgbClr val="C88E98"/>
            </a:solidFill>
          </c:spPr>
          <c:invertIfNegative val="0"/>
          <c:cat>
            <c:numRef>
              <c:f>Sheet2!$C$16:$K$16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Sheet2!$C$23:$K$23</c:f>
              <c:numCache>
                <c:formatCode>0.0</c:formatCode>
                <c:ptCount val="9"/>
                <c:pt idx="0">
                  <c:v>2400193.6</c:v>
                </c:pt>
                <c:pt idx="1">
                  <c:v>2466939.6</c:v>
                </c:pt>
                <c:pt idx="2">
                  <c:v>2585198</c:v>
                </c:pt>
                <c:pt idx="3">
                  <c:v>2272662.5</c:v>
                </c:pt>
                <c:pt idx="4">
                  <c:v>2366011.6</c:v>
                </c:pt>
                <c:pt idx="5">
                  <c:v>2815697</c:v>
                </c:pt>
                <c:pt idx="6">
                  <c:v>3241883.9</c:v>
                </c:pt>
                <c:pt idx="7">
                  <c:v>3174691.3</c:v>
                </c:pt>
                <c:pt idx="8">
                  <c:v>3138704.9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7-44FA-9D59-1EEAE1E19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83808"/>
        <c:axId val="138185344"/>
      </c:barChart>
      <c:catAx>
        <c:axId val="1381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8185344"/>
        <c:crosses val="autoZero"/>
        <c:auto val="1"/>
        <c:lblAlgn val="ctr"/>
        <c:lblOffset val="100"/>
        <c:noMultiLvlLbl val="0"/>
      </c:catAx>
      <c:valAx>
        <c:axId val="13818534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8183808"/>
        <c:crosses val="autoZero"/>
        <c:crossBetween val="between"/>
        <c:majorUnit val="300000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IZVOZ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D-4D50-9557-04063B19B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Sheet1!$A$12:$A$16</c:f>
              <c:strCache>
                <c:ptCount val="5"/>
                <c:pt idx="0">
                  <c:v>Republika Srbija</c:v>
                </c:pt>
                <c:pt idx="1">
                  <c:v>Crna Gora</c:v>
                </c:pt>
                <c:pt idx="2">
                  <c:v>Severna Makedonija</c:v>
                </c:pt>
                <c:pt idx="3">
                  <c:v>Albanija</c:v>
                </c:pt>
                <c:pt idx="4">
                  <c:v>Bosna i Hercegovina</c:v>
                </c:pt>
              </c:strCache>
            </c:strRef>
          </c:cat>
          <c:val>
            <c:numRef>
              <c:f>Sheet1!$B$12:$B$16</c:f>
              <c:numCache>
                <c:formatCode>#,##0.0_i</c:formatCode>
                <c:ptCount val="5"/>
                <c:pt idx="0">
                  <c:v>66.3</c:v>
                </c:pt>
                <c:pt idx="1">
                  <c:v>37.1</c:v>
                </c:pt>
                <c:pt idx="2">
                  <c:v>78.5</c:v>
                </c:pt>
                <c:pt idx="3">
                  <c:v>76.400000000000006</c:v>
                </c:pt>
                <c:pt idx="4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D-4D50-9557-04063B19B8F6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UVOZ</c:v>
                </c:pt>
              </c:strCache>
            </c:strRef>
          </c:tx>
          <c:spPr>
            <a:solidFill>
              <a:srgbClr val="AB67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Sheet1!$A$12:$A$16</c:f>
              <c:strCache>
                <c:ptCount val="5"/>
                <c:pt idx="0">
                  <c:v>Republika Srbija</c:v>
                </c:pt>
                <c:pt idx="1">
                  <c:v>Crna Gora</c:v>
                </c:pt>
                <c:pt idx="2">
                  <c:v>Severna Makedonija</c:v>
                </c:pt>
                <c:pt idx="3">
                  <c:v>Albanija</c:v>
                </c:pt>
                <c:pt idx="4">
                  <c:v>Bosna i Hercegovina</c:v>
                </c:pt>
              </c:strCache>
            </c:strRef>
          </c:cat>
          <c:val>
            <c:numRef>
              <c:f>Sheet1!$C$12:$C$16</c:f>
              <c:numCache>
                <c:formatCode>#,##0.0_i</c:formatCode>
                <c:ptCount val="5"/>
                <c:pt idx="0">
                  <c:v>54.7</c:v>
                </c:pt>
                <c:pt idx="1">
                  <c:v>47</c:v>
                </c:pt>
                <c:pt idx="2">
                  <c:v>50.8</c:v>
                </c:pt>
                <c:pt idx="3">
                  <c:v>57.7</c:v>
                </c:pt>
                <c:pt idx="4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7D-4D50-9557-04063B19B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36128"/>
        <c:axId val="138337664"/>
      </c:barChart>
      <c:catAx>
        <c:axId val="13833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38337664"/>
        <c:crosses val="autoZero"/>
        <c:auto val="1"/>
        <c:lblAlgn val="ctr"/>
        <c:lblOffset val="100"/>
        <c:noMultiLvlLbl val="0"/>
      </c:catAx>
      <c:valAx>
        <c:axId val="138337664"/>
        <c:scaling>
          <c:orientation val="minMax"/>
          <c:max val="120"/>
        </c:scaling>
        <c:delete val="0"/>
        <c:axPos val="l"/>
        <c:numFmt formatCode="#,##0.0_i" sourceLinked="1"/>
        <c:majorTickMark val="out"/>
        <c:minorTickMark val="none"/>
        <c:tickLblPos val="nextTo"/>
        <c:crossAx val="138336128"/>
        <c:crosses val="autoZero"/>
        <c:crossBetween val="between"/>
        <c:majorUnit val="10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Sheet1!$A$4:$A$8</c:f>
              <c:strCache>
                <c:ptCount val="5"/>
                <c:pt idx="0">
                  <c:v>Republika Srbija</c:v>
                </c:pt>
                <c:pt idx="1">
                  <c:v>Crna Gora</c:v>
                </c:pt>
                <c:pt idx="2">
                  <c:v>Severna Makedonija</c:v>
                </c:pt>
                <c:pt idx="3">
                  <c:v>Albanija</c:v>
                </c:pt>
                <c:pt idx="4">
                  <c:v>Bosna i Hercegovina</c:v>
                </c:pt>
              </c:strCache>
            </c:strRef>
          </c:cat>
          <c:val>
            <c:numRef>
              <c:f>Sheet1!$B$4:$B$8</c:f>
              <c:numCache>
                <c:formatCode>#,##0</c:formatCode>
                <c:ptCount val="5"/>
                <c:pt idx="0">
                  <c:v>3203</c:v>
                </c:pt>
                <c:pt idx="1">
                  <c:v>141</c:v>
                </c:pt>
                <c:pt idx="2">
                  <c:v>1172</c:v>
                </c:pt>
                <c:pt idx="3">
                  <c:v>618</c:v>
                </c:pt>
                <c:pt idx="4">
                  <c:v>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2-4114-96D0-74252874D46A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B678E"/>
            </a:solidFill>
          </c:spPr>
          <c:invertIfNegative val="0"/>
          <c:cat>
            <c:strRef>
              <c:f>Sheet1!$A$4:$A$8</c:f>
              <c:strCache>
                <c:ptCount val="5"/>
                <c:pt idx="0">
                  <c:v>Republika Srbija</c:v>
                </c:pt>
                <c:pt idx="1">
                  <c:v>Crna Gora</c:v>
                </c:pt>
                <c:pt idx="2">
                  <c:v>Severna Makedonija</c:v>
                </c:pt>
                <c:pt idx="3">
                  <c:v>Albanija</c:v>
                </c:pt>
                <c:pt idx="4">
                  <c:v>Bosna i Hercegovina</c:v>
                </c:pt>
              </c:strCache>
            </c:strRef>
          </c:cat>
          <c:val>
            <c:numRef>
              <c:f>Sheet1!$C$4:$C$8</c:f>
              <c:numCache>
                <c:formatCode>#,##0</c:formatCode>
                <c:ptCount val="5"/>
                <c:pt idx="0">
                  <c:v>6828</c:v>
                </c:pt>
                <c:pt idx="1">
                  <c:v>114</c:v>
                </c:pt>
                <c:pt idx="2">
                  <c:v>2815</c:v>
                </c:pt>
                <c:pt idx="3">
                  <c:v>1411</c:v>
                </c:pt>
                <c:pt idx="4">
                  <c:v>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C2-4114-96D0-74252874D46A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C2-4114-96D0-74252874D4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2C2-4114-96D0-74252874D4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2C2-4114-96D0-74252874D4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2C2-4114-96D0-74252874D4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Republika Srbija</c:v>
                </c:pt>
                <c:pt idx="1">
                  <c:v>Crna Gora</c:v>
                </c:pt>
                <c:pt idx="2">
                  <c:v>Severna Makedonija</c:v>
                </c:pt>
                <c:pt idx="3">
                  <c:v>Albanija</c:v>
                </c:pt>
                <c:pt idx="4">
                  <c:v>Bosna i Hercegovina</c:v>
                </c:pt>
              </c:strCache>
            </c:strRef>
          </c:cat>
          <c:val>
            <c:numRef>
              <c:f>Sheet1!$D$4:$D$8</c:f>
              <c:numCache>
                <c:formatCode>#,##0</c:formatCode>
                <c:ptCount val="5"/>
                <c:pt idx="0">
                  <c:v>11183</c:v>
                </c:pt>
                <c:pt idx="1">
                  <c:v>154</c:v>
                </c:pt>
                <c:pt idx="2">
                  <c:v>5045</c:v>
                </c:pt>
                <c:pt idx="3">
                  <c:v>1853</c:v>
                </c:pt>
                <c:pt idx="4">
                  <c:v>4246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C2-4114-96D0-74252874D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724736"/>
        <c:axId val="190742912"/>
      </c:barChart>
      <c:catAx>
        <c:axId val="19072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90742912"/>
        <c:crosses val="autoZero"/>
        <c:auto val="1"/>
        <c:lblAlgn val="ctr"/>
        <c:lblOffset val="100"/>
        <c:noMultiLvlLbl val="0"/>
      </c:catAx>
      <c:valAx>
        <c:axId val="1907429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90724736"/>
        <c:crosses val="autoZero"/>
        <c:crossBetween val="between"/>
        <c:majorUnit val="1000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Sheet1!$A$4:$A$8</c:f>
              <c:strCache>
                <c:ptCount val="5"/>
                <c:pt idx="0">
                  <c:v>Republika Srbija</c:v>
                </c:pt>
                <c:pt idx="1">
                  <c:v>Crna Gora</c:v>
                </c:pt>
                <c:pt idx="2">
                  <c:v>Severna Makedonija</c:v>
                </c:pt>
                <c:pt idx="3">
                  <c:v>Albanija</c:v>
                </c:pt>
                <c:pt idx="4">
                  <c:v>Bosna i Hercegovina</c:v>
                </c:pt>
              </c:strCache>
            </c:strRef>
          </c:cat>
          <c:val>
            <c:numRef>
              <c:f>Sheet1!$E$4:$E$8</c:f>
              <c:numCache>
                <c:formatCode>#,##0</c:formatCode>
                <c:ptCount val="5"/>
                <c:pt idx="0">
                  <c:v>6260</c:v>
                </c:pt>
                <c:pt idx="1">
                  <c:v>683</c:v>
                </c:pt>
                <c:pt idx="2">
                  <c:v>1939</c:v>
                </c:pt>
                <c:pt idx="3">
                  <c:v>2086</c:v>
                </c:pt>
                <c:pt idx="4">
                  <c:v>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0-4AC9-9BF2-D05CA373CD03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B678E"/>
            </a:solidFill>
          </c:spPr>
          <c:invertIfNegative val="0"/>
          <c:cat>
            <c:strRef>
              <c:f>Sheet1!$A$4:$A$8</c:f>
              <c:strCache>
                <c:ptCount val="5"/>
                <c:pt idx="0">
                  <c:v>Republika Srbija</c:v>
                </c:pt>
                <c:pt idx="1">
                  <c:v>Crna Gora</c:v>
                </c:pt>
                <c:pt idx="2">
                  <c:v>Severna Makedonija</c:v>
                </c:pt>
                <c:pt idx="3">
                  <c:v>Albanija</c:v>
                </c:pt>
                <c:pt idx="4">
                  <c:v>Bosna i Hercegovina</c:v>
                </c:pt>
              </c:strCache>
            </c:strRef>
          </c:cat>
          <c:val>
            <c:numRef>
              <c:f>Sheet1!$F$4:$F$8</c:f>
              <c:numCache>
                <c:formatCode>#,##0</c:formatCode>
                <c:ptCount val="5"/>
                <c:pt idx="0">
                  <c:v>7540</c:v>
                </c:pt>
                <c:pt idx="1">
                  <c:v>804</c:v>
                </c:pt>
                <c:pt idx="2">
                  <c:v>2818</c:v>
                </c:pt>
                <c:pt idx="3">
                  <c:v>2367</c:v>
                </c:pt>
                <c:pt idx="4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0-4AC9-9BF2-D05CA373CD03}"/>
            </c:ext>
          </c:extLst>
        </c:ser>
        <c:ser>
          <c:idx val="2"/>
          <c:order val="2"/>
          <c:tx>
            <c:strRef>
              <c:f>Sheet1!$G$3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Republika Srbija</c:v>
                </c:pt>
                <c:pt idx="1">
                  <c:v>Crna Gora</c:v>
                </c:pt>
                <c:pt idx="2">
                  <c:v>Severna Makedonija</c:v>
                </c:pt>
                <c:pt idx="3">
                  <c:v>Albanija</c:v>
                </c:pt>
                <c:pt idx="4">
                  <c:v>Bosna i Hercegovina</c:v>
                </c:pt>
              </c:strCache>
            </c:strRef>
          </c:cat>
          <c:val>
            <c:numRef>
              <c:f>Sheet1!$G$4:$G$8</c:f>
              <c:numCache>
                <c:formatCode>#,##0</c:formatCode>
                <c:ptCount val="5"/>
                <c:pt idx="0">
                  <c:v>12143</c:v>
                </c:pt>
                <c:pt idx="1">
                  <c:v>1223</c:v>
                </c:pt>
                <c:pt idx="2">
                  <c:v>4295</c:v>
                </c:pt>
                <c:pt idx="3">
                  <c:v>3039</c:v>
                </c:pt>
                <c:pt idx="4">
                  <c:v>6095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D0-4AC9-9BF2-D05CA373C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07264"/>
        <c:axId val="192108800"/>
      </c:barChart>
      <c:catAx>
        <c:axId val="19210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92108800"/>
        <c:crosses val="autoZero"/>
        <c:auto val="1"/>
        <c:lblAlgn val="ctr"/>
        <c:lblOffset val="100"/>
        <c:noMultiLvlLbl val="0"/>
      </c:catAx>
      <c:valAx>
        <c:axId val="19210880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92107264"/>
        <c:crosses val="autoZero"/>
        <c:crossBetween val="between"/>
        <c:majorUnit val="1000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0.51146</cdr:x>
      <cdr:y>0.57986</cdr:y>
    </cdr:from>
    <cdr:to>
      <cdr:x>0.68646</cdr:x>
      <cdr:y>0.69097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8388" y="1590675"/>
          <a:ext cx="8001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IZVOZ</a:t>
          </a:r>
        </a:p>
      </cdr:txBody>
    </cdr:sp>
  </cdr:relSizeAnchor>
  <cdr:relSizeAnchor xmlns:cdr="http://schemas.openxmlformats.org/drawingml/2006/chartDrawing">
    <cdr:from>
      <cdr:x>0.25104</cdr:x>
      <cdr:y>0.5625</cdr:y>
    </cdr:from>
    <cdr:to>
      <cdr:x>0.39688</cdr:x>
      <cdr:y>0.63194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7763" y="1543050"/>
          <a:ext cx="6667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UVOZ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0.11039</cdr:x>
      <cdr:y>0.07536</cdr:y>
    </cdr:from>
    <cdr:to>
      <cdr:x>0.63312</cdr:x>
      <cdr:y>0.30145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928048" y="457680"/>
          <a:ext cx="4394579" cy="1373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KRETANJE UVOZA I IZVOZA REPUBLIKE SRBIJE KA EVROPSKOJ UNIJI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0.17446</cdr:x>
      <cdr:y>0.01434</cdr:y>
    </cdr:from>
    <cdr:to>
      <cdr:x>0.95988</cdr:x>
      <cdr:y>0.09073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4766" y="85887"/>
          <a:ext cx="6774550" cy="457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IZVOZ I UVOZ MAŠINA I TRANSPORTNIH UREĐAJA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0.18646</cdr:x>
      <cdr:y>0.02778</cdr:y>
    </cdr:from>
    <cdr:to>
      <cdr:x>0.90521</cdr:x>
      <cdr:y>0.17708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52488" y="76199"/>
          <a:ext cx="32861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IZVOZ I UVOZ GOTOVIH PROIZVODA SVRSTANIH PO MATERIJALU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0.14435</cdr:x>
      <cdr:y>0.06377</cdr:y>
    </cdr:from>
    <cdr:to>
      <cdr:x>0.9287</cdr:x>
      <cdr:y>0.29275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59960" y="174928"/>
          <a:ext cx="3586038" cy="628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MEĐUNARODNA</a:t>
          </a:r>
          <a:r>
            <a:rPr lang="sr-Latn-R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TRGOVINA DOBRIMA</a:t>
          </a:r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SA EU-27</a:t>
          </a:r>
        </a:p>
        <a:p xmlns:a="http://schemas.openxmlformats.org/drawingml/2006/main">
          <a:pPr algn="ctr"/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Procentualno učešće u ukupnom uvozu/izvozu</a:t>
          </a:r>
          <a:r>
            <a:rPr lang="sr-Latn-R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zemlje u 2019.  </a:t>
          </a:r>
          <a:endParaRPr lang="sr-Latn-R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0.27703</cdr:x>
      <cdr:y>0.09365</cdr:y>
    </cdr:from>
    <cdr:to>
      <cdr:x>0.94851</cdr:x>
      <cdr:y>0.25753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1113" y="266701"/>
          <a:ext cx="310515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r-Latn-R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KRETANJE </a:t>
          </a:r>
          <a:r>
            <a:rPr lang="sr-Latn-RS" sz="2000" b="1" u="sng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IZVOZA</a:t>
          </a:r>
          <a:r>
            <a:rPr lang="sr-Latn-R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IZ REPUBLIKE SRBIJE I </a:t>
          </a:r>
        </a:p>
        <a:p xmlns:a="http://schemas.openxmlformats.org/drawingml/2006/main">
          <a:pPr algn="ctr"/>
          <a:r>
            <a:rPr lang="sr-Latn-R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SUSEDNIH</a:t>
          </a:r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ZEMALJA</a:t>
          </a:r>
          <a:r>
            <a:rPr lang="sr-Latn-R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KA </a:t>
          </a:r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R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EVROPSKOJ UNIJI </a:t>
          </a:r>
          <a:endParaRPr lang="sr-Latn-R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0.30233</cdr:x>
      <cdr:y>0.08667</cdr:y>
    </cdr:from>
    <cdr:to>
      <cdr:x>0.80991</cdr:x>
      <cdr:y>0.25667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3988" y="247650"/>
          <a:ext cx="2390775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r-Latn-RS" sz="1100"/>
        </a:p>
      </cdr:txBody>
    </cdr:sp>
  </cdr:relSizeAnchor>
  <cdr:relSizeAnchor xmlns:cdr="http://schemas.openxmlformats.org/drawingml/2006/chartDrawing">
    <cdr:from>
      <cdr:x>0.28277</cdr:x>
      <cdr:y>0.11112</cdr:y>
    </cdr:from>
    <cdr:to>
      <cdr:x>0.94203</cdr:x>
      <cdr:y>0.27445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31806" y="317513"/>
          <a:ext cx="3104971" cy="466726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0.28277</cdr:x>
      <cdr:y>0.11112</cdr:y>
    </cdr:from>
    <cdr:to>
      <cdr:x>0.94203</cdr:x>
      <cdr:y>0.27445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31806" y="317513"/>
          <a:ext cx="3104971" cy="466726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0.30051</cdr:x>
      <cdr:y>0.08348</cdr:y>
    </cdr:from>
    <cdr:to>
      <cdr:x>0.93014</cdr:x>
      <cdr:y>0.36454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172302" y="238544"/>
          <a:ext cx="4551450" cy="803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KRETANJE </a:t>
          </a:r>
          <a:r>
            <a:rPr lang="sr-Latn-RS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UVOZA</a:t>
          </a:r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REPUBLIKE SRBIJE I SUSEDNIH ZEMALJA IZ</a:t>
          </a:r>
          <a:r>
            <a:rPr lang="sr-Latn-R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EVROPSKE UNIJE</a:t>
          </a:r>
          <a:endParaRPr lang="sr-Latn-R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41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54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GB" noProof="0" dirty="0"/>
              <a:t>t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193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59109" y="1709651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2457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19025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4BC0618-B8EA-4881-837C-A1234A4CE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2373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C998C99-AD38-4FFC-80AC-777ED866D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72289" y="2344188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746C5B6F-D663-406B-8D17-EA8216BF25F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878941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F7F92F95-5469-420B-A93F-E0A81A144D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38857" y="1671555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hyperlink" Target="http://inees.vps.ns.ac.rs/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096" y="204715"/>
            <a:ext cx="5763904" cy="4039739"/>
          </a:xfrm>
        </p:spPr>
        <p:txBody>
          <a:bodyPr/>
          <a:lstStyle/>
          <a:p>
            <a:pPr algn="ctr"/>
            <a:r>
              <a:rPr lang="en-US" b="1" cap="all" dirty="0"/>
              <a:t>INEES</a:t>
            </a:r>
            <a:br>
              <a:rPr lang="en-US" b="1" cap="all" dirty="0"/>
            </a:br>
            <a:br>
              <a:rPr lang="sr-Latn-RS" b="1" cap="all" dirty="0"/>
            </a:br>
            <a:r>
              <a:rPr lang="sr-Latn-RS" sz="4200" b="1" dirty="0"/>
              <a:t>EVROPSKA UNIJA</a:t>
            </a:r>
            <a:br>
              <a:rPr lang="sr-Latn-RS" sz="4200" dirty="0"/>
            </a:br>
            <a:r>
              <a:rPr lang="sr-Latn-RS" sz="4200" dirty="0"/>
              <a:t> </a:t>
            </a:r>
            <a:r>
              <a:rPr lang="sr-Latn-RS" sz="4200" i="1" dirty="0"/>
              <a:t>Najznačajniji trgovinski partner Republike Srbije </a:t>
            </a:r>
            <a:endParaRPr lang="en-US" sz="4200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21895"/>
          <a:stretch/>
        </p:blipFill>
        <p:spPr>
          <a:xfrm>
            <a:off x="1145135" y="1158126"/>
            <a:ext cx="3845609" cy="3879171"/>
          </a:xfrm>
          <a:prstGeom prst="rect">
            <a:avLst/>
          </a:prstGeom>
        </p:spPr>
      </p:pic>
      <p:pic>
        <p:nvPicPr>
          <p:cNvPr id="15" name="Picture 14" descr="A picture containing city&#10;&#10;Description automatically generated">
            <a:extLst>
              <a:ext uri="{FF2B5EF4-FFF2-40B4-BE49-F238E27FC236}">
                <a16:creationId xmlns:a16="http://schemas.microsoft.com/office/drawing/2014/main" id="{7F0C7AAC-D726-4C88-B5A7-0FF3430B8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44" y="5233184"/>
            <a:ext cx="4247769" cy="11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5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9699" y="710045"/>
            <a:ext cx="548640" cy="548640"/>
          </a:xfrm>
        </p:spPr>
      </p:pic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0491" y="1593476"/>
            <a:ext cx="9246577" cy="4248073"/>
          </a:xfrm>
        </p:spPr>
        <p:txBody>
          <a:bodyPr/>
          <a:lstStyle/>
          <a:p>
            <a:pPr algn="just"/>
            <a:r>
              <a:rPr lang="sr-Latn-RS" sz="2000" dirty="0"/>
              <a:t>Evropska unija nastoji da doprinese harmoničnom razvoju međunarodne trgovine i snižavanju trgovinskih barijera. </a:t>
            </a:r>
          </a:p>
          <a:p>
            <a:pPr algn="just"/>
            <a:endParaRPr lang="sr-Latn-RS" sz="2000" dirty="0"/>
          </a:p>
          <a:p>
            <a:pPr algn="just"/>
            <a:r>
              <a:rPr lang="sr-Latn-RS" sz="2000" dirty="0"/>
              <a:t>Evropska unija se zalaže za ukidanje ograničenja u procesu realizacije međunarodne trgovine uspostavljanjem zajedničke trgovinske politike. </a:t>
            </a:r>
          </a:p>
          <a:p>
            <a:pPr algn="just"/>
            <a:endParaRPr lang="sr-Latn-RS" sz="2000" dirty="0"/>
          </a:p>
          <a:p>
            <a:pPr algn="just"/>
            <a:r>
              <a:rPr lang="sr-Latn-RS" sz="2000" b="1" dirty="0"/>
              <a:t>Zajednička trgovinska politika se zasniva na jednoobraznim principima, posebno u slučaju carinskih stopa i trgovinskih sporazuma sa trećim zemljama. Postojanjem zajedničke trgovinske politike, unutrašnja trgovina u Evropskoj uniji postaje oslobođena svih carinskih dažbina i kvantitativnih ograničenja. </a:t>
            </a:r>
          </a:p>
          <a:p>
            <a:pPr algn="just"/>
            <a:endParaRPr lang="en-US" sz="1800" dirty="0"/>
          </a:p>
        </p:txBody>
      </p:sp>
      <p:pic>
        <p:nvPicPr>
          <p:cNvPr id="5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7013" y="753264"/>
            <a:ext cx="548640" cy="548640"/>
          </a:xfrm>
          <a:prstGeom prst="rect">
            <a:avLst/>
          </a:prstGeom>
        </p:spPr>
      </p:pic>
      <p:pic>
        <p:nvPicPr>
          <p:cNvPr id="6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425" y="77091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3575632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0009" y="324572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454" y="972260"/>
            <a:ext cx="4813330" cy="4913480"/>
          </a:xfrm>
        </p:spPr>
        <p:txBody>
          <a:bodyPr/>
          <a:lstStyle/>
          <a:p>
            <a:pPr algn="just"/>
            <a:r>
              <a:rPr lang="sr-Latn-RS" sz="1800" dirty="0"/>
              <a:t>Osnovu postojanja Evropske unije upravo i čine četiri velike slobode što direktno utiče na relizaciju trgovine u Evropskoj uniji. </a:t>
            </a:r>
          </a:p>
          <a:p>
            <a:pPr algn="just"/>
            <a:endParaRPr lang="sr-Latn-RS" sz="1800" dirty="0"/>
          </a:p>
          <a:p>
            <a:pPr marL="342900" indent="-342900" algn="just">
              <a:buFont typeface="+mj-lt"/>
              <a:buAutoNum type="arabicPeriod"/>
            </a:pPr>
            <a:r>
              <a:rPr lang="sr-Latn-RS" sz="1800" dirty="0"/>
              <a:t>Sloboda kretanja ljudi,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Latn-RS" sz="1800" dirty="0"/>
              <a:t>Sloboda kretanja roba,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Latn-RS" sz="1800" dirty="0"/>
              <a:t>Sloboda kretanja usluga i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Latn-RS" sz="1800" dirty="0"/>
              <a:t>Sloboda kretanja kapitala.</a:t>
            </a:r>
          </a:p>
          <a:p>
            <a:pPr algn="just"/>
            <a:endParaRPr lang="sr-Latn-RS" sz="1800" dirty="0"/>
          </a:p>
          <a:p>
            <a:pPr algn="just"/>
            <a:r>
              <a:rPr lang="sr-Latn-RS" sz="1800" b="1" dirty="0"/>
              <a:t>Sve vrste roba koje se legalno proizvode u Evropskoj uniji mogu slobodno učestvovati u razmeni u svim državama članicama Evropske unije ukoliko ne ugrožavaju javni moral, život ili zdravlje ljudi, životinja i biljaka. </a:t>
            </a:r>
          </a:p>
          <a:p>
            <a:pPr algn="just"/>
            <a:endParaRPr lang="sr-Latn-RS" sz="1800" dirty="0"/>
          </a:p>
          <a:p>
            <a:pPr algn="just"/>
            <a:endParaRPr lang="sr-Latn-R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8" y="-1"/>
            <a:ext cx="3927782" cy="6687453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1319" y="408033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642" y="1297572"/>
            <a:ext cx="4988827" cy="4468693"/>
          </a:xfrm>
        </p:spPr>
        <p:txBody>
          <a:bodyPr/>
          <a:lstStyle/>
          <a:p>
            <a:pPr algn="just"/>
            <a:r>
              <a:rPr lang="sl-SI" sz="1800" dirty="0"/>
              <a:t>Ovu slobodu mogu osporiti u praksi dva načela koji ponekad deluju kao necarinske barijere. To su:</a:t>
            </a:r>
          </a:p>
          <a:p>
            <a:pPr algn="just"/>
            <a:endParaRPr lang="sl-SI" sz="1800" dirty="0"/>
          </a:p>
          <a:p>
            <a:pPr marL="342900" indent="-342900" algn="just">
              <a:buFont typeface="+mj-lt"/>
              <a:buAutoNum type="arabicPeriod"/>
            </a:pPr>
            <a:r>
              <a:rPr lang="sl-SI" sz="1800" dirty="0"/>
              <a:t>Načelo predostrožnosti.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l-SI" sz="1800" dirty="0"/>
              <a:t>Načelo prevencije.</a:t>
            </a:r>
          </a:p>
          <a:p>
            <a:pPr algn="just"/>
            <a:endParaRPr lang="sl-SI" sz="1800" dirty="0"/>
          </a:p>
          <a:p>
            <a:pPr algn="just"/>
            <a:r>
              <a:rPr lang="sr-Latn-RS" sz="1800" b="1" dirty="0"/>
              <a:t>Načelo predostrožnosti </a:t>
            </a:r>
            <a:r>
              <a:rPr lang="sr-Latn-RS" sz="1800" dirty="0"/>
              <a:t>ima proaktivnu ulogu i ukazuje na postojanje specifičnih slučajeva koji su povezani sa izlaganjem opasnosti i riziku nastanka određene štete. Suština je u mogućnosti predviđanja potencijalnog rizika na osnovu prethodnog iskustva.</a:t>
            </a:r>
          </a:p>
          <a:p>
            <a:pPr algn="just"/>
            <a:r>
              <a:rPr lang="sr-Latn-RS" sz="1800" b="1" dirty="0"/>
              <a:t>Načelo prevencije </a:t>
            </a:r>
            <a:r>
              <a:rPr lang="sr-Latn-RS" sz="1800" dirty="0"/>
              <a:t>ima reaktivnu ulogu i primenjuje se u onim situacijama kada se određena šteta već desila i kada postoji potreba da se suzbije ili smanji mogućnost njenog ponavljanja.</a:t>
            </a:r>
          </a:p>
          <a:p>
            <a:pPr algn="just"/>
            <a:endParaRPr lang="sl-SI" sz="1800" dirty="0"/>
          </a:p>
          <a:p>
            <a:pPr algn="just"/>
            <a:endParaRPr lang="sr-Latn-RS" sz="1800" dirty="0"/>
          </a:p>
          <a:p>
            <a:pPr algn="just"/>
            <a:endParaRPr lang="sr-Latn-RS" sz="1800" b="1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891" y="433404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5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9699" y="710045"/>
            <a:ext cx="548640" cy="548640"/>
          </a:xfrm>
        </p:spPr>
      </p:pic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0491" y="1593476"/>
            <a:ext cx="9246577" cy="4248073"/>
          </a:xfrm>
        </p:spPr>
        <p:txBody>
          <a:bodyPr/>
          <a:lstStyle/>
          <a:p>
            <a:pPr algn="just"/>
            <a:r>
              <a:rPr lang="sl-SI" sz="2000" dirty="0"/>
              <a:t>Trgovinsku politiku EU prema zemljama u razvoju čine dva osnovna elementa: </a:t>
            </a:r>
            <a:r>
              <a:rPr lang="sl-SI" sz="2000" b="1" dirty="0"/>
              <a:t>koncesije i pomoć u razvoju</a:t>
            </a:r>
            <a:r>
              <a:rPr lang="sl-SI" sz="2000" dirty="0"/>
              <a:t>. </a:t>
            </a:r>
          </a:p>
          <a:p>
            <a:pPr algn="just"/>
            <a:endParaRPr lang="sl-SI" sz="2000" dirty="0"/>
          </a:p>
          <a:p>
            <a:pPr algn="just"/>
            <a:r>
              <a:rPr lang="sr-Latn-RS" sz="2000" dirty="0"/>
              <a:t>Evropska komisija vodi pregovore o sklapanju trgovinskih sporazuma i predstavlja zajedničke interese u ime svih država članica Evropske unije.  </a:t>
            </a:r>
          </a:p>
          <a:p>
            <a:pPr algn="just"/>
            <a:endParaRPr lang="sr-Latn-RS" sz="2000" dirty="0"/>
          </a:p>
          <a:p>
            <a:pPr algn="just"/>
            <a:r>
              <a:rPr lang="sr-Latn-RS" sz="2000" b="1" dirty="0"/>
              <a:t>Trgovinski odnosi između Evropske unije i zemalja kandidata za članstvo su kreirani u pravcu uklanjanja ili smanjenja carinskih tarifa u bilateralnoj trgovini te su u tu svrhu sklopljeni ugovori o stabilizaciji i pridruživanju. Pomenuti ugovor je sa Srbijom sklopljen 2013. godine.</a:t>
            </a:r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5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7013" y="753264"/>
            <a:ext cx="548640" cy="548640"/>
          </a:xfrm>
          <a:prstGeom prst="rect">
            <a:avLst/>
          </a:prstGeom>
        </p:spPr>
      </p:pic>
      <p:pic>
        <p:nvPicPr>
          <p:cNvPr id="6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425" y="77091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" y="4259080"/>
            <a:ext cx="7059346" cy="822960"/>
          </a:xfrm>
        </p:spPr>
        <p:txBody>
          <a:bodyPr/>
          <a:lstStyle/>
          <a:p>
            <a:pPr algn="ctr"/>
            <a:r>
              <a:rPr lang="sr-Latn-RS" sz="3600" b="1" dirty="0">
                <a:solidFill>
                  <a:schemeClr val="bg1"/>
                </a:solidFill>
              </a:rPr>
              <a:t>SPOLJNOTRGOVINSKA SARADNJA IZMEĐU REPUBLIKE SRBIJE I EVROPSKE UNIJE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1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662" y="1187355"/>
            <a:ext cx="9261230" cy="4908645"/>
          </a:xfrm>
        </p:spPr>
        <p:txBody>
          <a:bodyPr/>
          <a:lstStyle/>
          <a:p>
            <a:pPr algn="just"/>
            <a:r>
              <a:rPr lang="sr-Latn-RS" sz="2000" dirty="0"/>
              <a:t>Prioriteti u razvoju spoljnotrgovinskog poslovanja Republike Srbije odnose se na </a:t>
            </a:r>
            <a:r>
              <a:rPr lang="sr-Latn-RS" sz="2000" b="1" dirty="0"/>
              <a:t>intenziviranje saradnje i razvoj spoljnotrgovinskih odnosa između Srbije i Evropske unije kao i sa zemljama potpisnicama sporazuma CEFTA</a:t>
            </a:r>
            <a:r>
              <a:rPr lang="sr-Latn-RS" sz="2000" dirty="0"/>
              <a:t>.</a:t>
            </a:r>
          </a:p>
          <a:p>
            <a:pPr marL="0" indent="0" algn="just">
              <a:buNone/>
            </a:pPr>
            <a:endParaRPr lang="sr-Latn-RS" sz="2000" dirty="0"/>
          </a:p>
          <a:p>
            <a:pPr algn="just"/>
            <a:r>
              <a:rPr lang="sr-Latn-RS" sz="2000" dirty="0"/>
              <a:t>Upravo su zemlje članice Evropske unije najznačajniji spoljnotrgovinski partneri naše zemlje, a za njima slede zemlje potpisnice CEFTA sporazuma (Bosna i Hercegovina, Republika Severna Makedonija, Crna Gora, Albanija i Moldavija).</a:t>
            </a:r>
          </a:p>
          <a:p>
            <a:pPr marL="0" indent="0" algn="just">
              <a:buNone/>
            </a:pPr>
            <a:endParaRPr lang="sr-Latn-RS" sz="2000" dirty="0"/>
          </a:p>
          <a:p>
            <a:pPr algn="just"/>
            <a:r>
              <a:rPr lang="sr-Latn-RS" sz="2000" dirty="0"/>
              <a:t>Prema podacima Delegacije Evropske unije u Srbiji čak </a:t>
            </a:r>
            <a:r>
              <a:rPr lang="sr-Latn-RS" sz="2000" b="1" u="sng" dirty="0"/>
              <a:t>63% ukupne trgovine Republike Srbije u 2019. godini realizovano je upravo sa Evropskom unijom. </a:t>
            </a:r>
          </a:p>
          <a:p>
            <a:pPr algn="just"/>
            <a:endParaRPr lang="sr-Latn-RS" sz="2000" b="1" u="sng" dirty="0"/>
          </a:p>
          <a:p>
            <a:pPr algn="just"/>
            <a:endParaRPr lang="sr-Latn-RS" sz="2000" b="1" u="sng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3" y="3766968"/>
            <a:ext cx="828675" cy="82867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4" y="2508745"/>
            <a:ext cx="828675" cy="82867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5" y="1151149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9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8575536"/>
              </p:ext>
            </p:extLst>
          </p:nvPr>
        </p:nvGraphicFramePr>
        <p:xfrm>
          <a:off x="1419367" y="382137"/>
          <a:ext cx="9212239" cy="586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84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49"/>
            <a:ext cx="7388298" cy="6687453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7673" y="803817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995" y="1333632"/>
            <a:ext cx="2834640" cy="4468693"/>
          </a:xfrm>
        </p:spPr>
        <p:txBody>
          <a:bodyPr/>
          <a:lstStyle/>
          <a:p>
            <a:pPr algn="just"/>
            <a:endParaRPr lang="sr-Latn-RS" sz="2000" dirty="0"/>
          </a:p>
          <a:p>
            <a:pPr algn="just"/>
            <a:r>
              <a:rPr lang="sr-Latn-RS" sz="2000" dirty="0"/>
              <a:t>Od 2009. godine kada je počela primena Privremenog sporazuma o stabilizaciji i pridruživanju pa sve do 2019. godine </a:t>
            </a:r>
            <a:r>
              <a:rPr lang="sr-Latn-RS" sz="2000" b="1" u="sng" dirty="0"/>
              <a:t>ukupna trgovina između Evropske unije i Srbije je dostigla vrednost od skoro 25 milijardi evra, odnosno tokom pomenutog desetogodišnjeg perioda uvećala se čak za 250%. </a:t>
            </a:r>
          </a:p>
          <a:p>
            <a:pPr algn="just"/>
            <a:r>
              <a:rPr lang="sr-Latn-CS" sz="2000" dirty="0"/>
              <a:t> </a:t>
            </a:r>
            <a:endParaRPr lang="en-US" sz="2000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9921" y="883780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920" y="1368774"/>
            <a:ext cx="3070291" cy="3368675"/>
          </a:xfrm>
        </p:spPr>
        <p:txBody>
          <a:bodyPr/>
          <a:lstStyle/>
          <a:p>
            <a:pPr algn="just"/>
            <a:endParaRPr lang="sr-Latn-RS" sz="2000" dirty="0"/>
          </a:p>
          <a:p>
            <a:pPr algn="just"/>
            <a:r>
              <a:rPr lang="sr-Latn-RS" sz="2000" dirty="0"/>
              <a:t>Tokom istog perioda </a:t>
            </a:r>
            <a:r>
              <a:rPr lang="sr-Latn-RS" sz="2000" b="1" u="sng" dirty="0"/>
              <a:t>vrednost izvoza iz Srbije ka Evropskoj uniji je sa 3,4 milijardi evra uvećana na 11,3 miljardi evra.</a:t>
            </a:r>
          </a:p>
          <a:p>
            <a:pPr algn="just"/>
            <a:r>
              <a:rPr lang="sr-Latn-RS" sz="2000" b="1" dirty="0"/>
              <a:t>Rusija i Kina </a:t>
            </a:r>
            <a:r>
              <a:rPr lang="sr-Latn-RS" sz="2000" dirty="0"/>
              <a:t>su takođe značajni spoljnotrgovinski partneri naše zemlje ali sa znatno nižim spoljnotrgovinskim nivoima, čak </a:t>
            </a:r>
            <a:r>
              <a:rPr lang="sr-Latn-RS" sz="2000" b="1" dirty="0"/>
              <a:t>10 puta nižim u odnosu na trgovinu sa Evropskom unijom.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73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08966960"/>
              </p:ext>
            </p:extLst>
          </p:nvPr>
        </p:nvGraphicFramePr>
        <p:xfrm>
          <a:off x="1746913" y="300251"/>
          <a:ext cx="8407021" cy="607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45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33608"/>
              </p:ext>
            </p:extLst>
          </p:nvPr>
        </p:nvGraphicFramePr>
        <p:xfrm>
          <a:off x="201519" y="1090044"/>
          <a:ext cx="10795376" cy="536356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91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26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2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SEKTORI SMTK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Hrana i žive životinje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1238002,7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1152244,5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1215584,9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1080685,2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1202578,9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1109372,5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1173141,8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1408108,0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1632279,3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Pića i duvan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77799,5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67266,0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108583,4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86450,1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91701,2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107159,1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126211,3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166180,1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131234,0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Sirove materije, nejestive osim goriva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375261,0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447207,3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362046,6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304083,8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356345,6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396279,3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423524,5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377311,8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419518,9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Mineralna goriva, maziva i srodni proizvodi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178912,4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343267,6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320669,3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213520,4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206569,6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234588,9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312854,5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222402,4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192231,1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Životinjska i biljna ulja, masti i voskovi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123454,3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121382,1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92045,5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93019,6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104621,4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83615,2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85092,0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127761,2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143837,1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Hemijski i slični proizvodi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416853,5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680556,3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653357,0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642140,1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793934,2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976542,9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1178311,6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1122931,4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1190580,3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Gotovi proizvodi svrstani po metarijalu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1660774,2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1885919,0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2084814,3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1997344,6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2039036,7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2769053,1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3429834,6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3246705,1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2754593,1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Mašine i transportni uređaji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1848271,0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3351165,9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3501007,0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3126160,5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3626834,4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3925332,1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4402798,0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4549880,7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4407194,3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Razni gotovi proizvodi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931204,0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1073108,7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1233567,7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1216465,1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1387649,5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1587500,3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1734982,8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1804226,5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1734296,2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Proizvodi nepomenuti u SMTK Rev.4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34441,7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43234,7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22252,4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29755,3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22296,7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27793,0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29254,4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61375,5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56623,7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2746" y="309749"/>
            <a:ext cx="108515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IZVOZ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 REPUBLIKE SRBIJE KA EVROSKOJ UNIJI PREMA SEKTORIMA U HILJADAMA US$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6 - Gotovi proizvodi svrstani po metarijalu: proizvodi od kože, gume, plute, drveta, papira, tekstila, nemetala, gvožđa i čelika, metala</a:t>
            </a:r>
            <a:endParaRPr kumimoji="0" lang="sr-Latn-RS" altLang="sr-Latn-R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62" y="4480052"/>
            <a:ext cx="6404860" cy="822960"/>
          </a:xfrm>
        </p:spPr>
        <p:txBody>
          <a:bodyPr/>
          <a:lstStyle/>
          <a:p>
            <a:pPr algn="ctr"/>
            <a:r>
              <a:rPr lang="sr-Latn-RS" sz="3600" b="1" dirty="0">
                <a:solidFill>
                  <a:schemeClr val="bg1"/>
                </a:solidFill>
              </a:rPr>
              <a:t>RETROSPREKTIVA ODNOSA IZMEĐU REPUBLIKE SRBIJE I EVROPSKE UNIJE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2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2746" y="309749"/>
            <a:ext cx="108515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sr-Latn-RS" altLang="sr-Latn-RS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VOZ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 REPUBLIKE SRBIJE KA EVROSKOJ UNIJI PREMA SEKTORIMA U HILJADAMA US$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6 - Gotovi proizvodi svrstani po metarijalu: proizvodi od kože, gume, plute, drveta, papira, tekstila, nemetala, gvožđa i čelika, metala</a:t>
            </a:r>
            <a:endParaRPr kumimoji="0" lang="sr-Latn-RS" altLang="sr-Latn-R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45446"/>
              </p:ext>
            </p:extLst>
          </p:nvPr>
        </p:nvGraphicFramePr>
        <p:xfrm>
          <a:off x="352746" y="943141"/>
          <a:ext cx="10606402" cy="541816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96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5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5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53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7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SEKTORI SMTK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Hrana i žive životinje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617487,8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714482,9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809175,7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687724,4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678584,0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795135,3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962689,2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1032325,5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1177902,3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Pića i duvan</a:t>
                      </a:r>
                      <a:endParaRPr lang="sr-Latn-R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99033,7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113273,4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113691,0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143270,6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200665,1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128961,5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145590,8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228820,4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213609,5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Sirove materije, nejestive osim goriva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300978,6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319916,0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299333,1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291820,3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257746,5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407094,2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391682,3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433790,4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412126,3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Mineralna goriva, maziva i srodni proizvodi</a:t>
                      </a:r>
                      <a:endParaRPr lang="sr-Latn-R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1085934,2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687229,8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664418,0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504007,3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518311,9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662424,1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646865,8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757269,9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564257,1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Životinjska i biljna ulja, masti i voskovi</a:t>
                      </a:r>
                      <a:endParaRPr lang="sr-Latn-R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40778,1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45096,8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43062,8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32424,5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30119,0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44547,3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44648,3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34141,7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37893,8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Hemijski i slični proizvodi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2257597,9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2298509,5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2201456,7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1939056,0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1947459,7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2252886,1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2570858,1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2615548,7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2867991,6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Gotovi proizvodi svrstani po metarijalu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2400193,6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2466939,6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2585198,0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2272662,5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2366011,6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2815697,0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3241883,9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3174691,3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3138704,9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Mašine i transportni uređaji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3084606,5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4074597,3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3965158,5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3414307,5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3653270,3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3821327,6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4396820,4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4223529,3</a:t>
                      </a:r>
                      <a:endParaRPr lang="sr-Latn-RS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3883732,1</a:t>
                      </a:r>
                      <a:endParaRPr lang="sr-Latn-R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Razni gotovi proizvodi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699229,7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884494,1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884280,1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670313,4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696922,9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802464,2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907220,1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938190,1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953220,7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8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Proizvodi nepomenuti u SMTK Rev.4</a:t>
                      </a:r>
                      <a:endParaRPr lang="sr-Latn-R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947158,6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1122443,2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1176671,4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1220799,7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1606667,6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1943208,4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2313906,8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2129229,5</a:t>
                      </a:r>
                      <a:endParaRPr lang="sr-Latn-RS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2179704,9</a:t>
                      </a: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49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5114654"/>
              </p:ext>
            </p:extLst>
          </p:nvPr>
        </p:nvGraphicFramePr>
        <p:xfrm>
          <a:off x="1473958" y="450377"/>
          <a:ext cx="8625385" cy="599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29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54292923"/>
              </p:ext>
            </p:extLst>
          </p:nvPr>
        </p:nvGraphicFramePr>
        <p:xfrm>
          <a:off x="1392073" y="382137"/>
          <a:ext cx="9130352" cy="585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32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7779224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19" y="2404234"/>
            <a:ext cx="6357735" cy="1746504"/>
          </a:xfrm>
        </p:spPr>
        <p:txBody>
          <a:bodyPr/>
          <a:lstStyle/>
          <a:p>
            <a:pPr algn="ctr"/>
            <a:r>
              <a:rPr lang="sr-Latn-RS" sz="4000" b="1" dirty="0"/>
              <a:t>REPUBLIKA SRBIJA I OSTALE ZEMLJE KANDIDATI ZA ČLANSTVO U EVROPSKOJ UNIJI</a:t>
            </a:r>
            <a:endParaRPr lang="en-US" sz="4000" b="1" dirty="0"/>
          </a:p>
        </p:txBody>
      </p:sp>
      <p:pic>
        <p:nvPicPr>
          <p:cNvPr id="15" name="Picture 14" descr="A picture containing white, black, red, holding&#10;&#10;Description automatically generated">
            <a:extLst>
              <a:ext uri="{FF2B5EF4-FFF2-40B4-BE49-F238E27FC236}">
                <a16:creationId xmlns:a16="http://schemas.microsoft.com/office/drawing/2014/main" id="{6B6DF1A0-FE35-45B7-9640-257DB9F9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43" y="4457696"/>
            <a:ext cx="4345497" cy="892116"/>
          </a:xfrm>
          <a:prstGeom prst="rect">
            <a:avLst/>
          </a:prstGeom>
        </p:spPr>
      </p:pic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70B2E43-57A2-41DB-90A0-B9BF6AC5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68" y="4150738"/>
            <a:ext cx="2374238" cy="1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4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lide Number Placeholder 5" descr="Slide number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055745905"/>
              </p:ext>
            </p:extLst>
          </p:nvPr>
        </p:nvGraphicFramePr>
        <p:xfrm>
          <a:off x="1091821" y="177421"/>
          <a:ext cx="9711265" cy="626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35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6874026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25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554414913"/>
              </p:ext>
            </p:extLst>
          </p:nvPr>
        </p:nvGraphicFramePr>
        <p:xfrm>
          <a:off x="491320" y="367280"/>
          <a:ext cx="10495128" cy="607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673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6874026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26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100269631"/>
              </p:ext>
            </p:extLst>
          </p:nvPr>
        </p:nvGraphicFramePr>
        <p:xfrm>
          <a:off x="755221" y="300251"/>
          <a:ext cx="10217579" cy="610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03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119" y="814100"/>
            <a:ext cx="4987694" cy="3611880"/>
          </a:xfrm>
        </p:spPr>
        <p:txBody>
          <a:bodyPr/>
          <a:lstStyle/>
          <a:p>
            <a:pPr algn="ctr"/>
            <a:r>
              <a:rPr lang="sr-Latn-RS" sz="4800" b="1" cap="all" dirty="0">
                <a:solidFill>
                  <a:schemeClr val="accent1">
                    <a:lumMod val="75000"/>
                  </a:schemeClr>
                </a:solidFill>
              </a:rPr>
              <a:t>Zaključna razmatranja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21895"/>
          <a:stretch/>
        </p:blipFill>
        <p:spPr>
          <a:xfrm>
            <a:off x="1145135" y="1158126"/>
            <a:ext cx="3845609" cy="38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45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2" r="21895"/>
          <a:stretch/>
        </p:blipFill>
        <p:spPr>
          <a:xfrm>
            <a:off x="4329432" y="203881"/>
            <a:ext cx="1825708" cy="18416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013" y="2045522"/>
            <a:ext cx="116142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Latn-RS" b="1" dirty="0"/>
              <a:t>63% ukupne trgovine Republike Srbije u 2019. godini realizovano je upravo sa EU. </a:t>
            </a:r>
          </a:p>
          <a:p>
            <a:pPr lvl="0" algn="just"/>
            <a:endParaRPr lang="sr-Latn-R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Latn-RS" b="1" dirty="0"/>
              <a:t>Ukupna trgovina između EU i Srbije je u od 2009. pa sve do 2019. godine dostigla vrednost od skoro 25 milijardi evra, odnosno uvećala se čak za 250%.</a:t>
            </a:r>
          </a:p>
          <a:p>
            <a:pPr lvl="0" algn="just"/>
            <a:endParaRPr lang="sr-Latn-R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Latn-RS" b="1" dirty="0"/>
              <a:t>66,3% izvoza Republike Srbije je u 2019. godini realizovano sa EU-27</a:t>
            </a:r>
          </a:p>
          <a:p>
            <a:pPr lvl="0" algn="just"/>
            <a:endParaRPr lang="sr-Latn-R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Latn-RS" b="1" dirty="0"/>
              <a:t>54,7% uvoza Republike Srbije je u 2019. godini realizovano sa EU-27</a:t>
            </a:r>
          </a:p>
          <a:p>
            <a:pPr lvl="0" algn="just"/>
            <a:endParaRPr lang="sr-Latn-R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Latn-RS" b="1" dirty="0"/>
              <a:t>Tokom 2009., 2014. i 2019. godine uvoz je prednjačio nad izvozom (1,95; 1,1; 1,08 puta)</a:t>
            </a:r>
          </a:p>
          <a:p>
            <a:pPr lvl="0" algn="just"/>
            <a:endParaRPr lang="sr-Latn-R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Latn-RS" b="1" dirty="0"/>
              <a:t>Od 2012. do 2020. godine u strukturi uvoza se ističu mašine i transportni uređaji, gotovi proizvodi prema vrsti materijala i hemijski proizvodi</a:t>
            </a:r>
          </a:p>
          <a:p>
            <a:pPr lvl="0" algn="just"/>
            <a:endParaRPr lang="sr-Latn-R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Latn-RS" b="1" dirty="0"/>
              <a:t>Od 2012. do 2020. godine u strukturi izvoza se ističu mašine i transportni uređaji, gotovi proizvodi prema vrsti materijala i razni gotovi proizvodi.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03608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2" r="21895"/>
          <a:stretch/>
        </p:blipFill>
        <p:spPr>
          <a:xfrm>
            <a:off x="4793456" y="260472"/>
            <a:ext cx="1801505" cy="1817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136" y="2386548"/>
            <a:ext cx="110819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Latn-RS" sz="2000" b="1" dirty="0"/>
              <a:t>Tokom istog perioda iz EU su se najčešće više uvozile nego izvozile mašine i transportni uređaji.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Latn-RS" sz="2000" b="1" dirty="0"/>
              <a:t>Tokom istog perioda iz EU su se najčešće više uvozili nego izvozili gotovi proizvodi posmatrano prema vrsti materijala.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Latn-RS" sz="2000" b="1" dirty="0"/>
              <a:t>Procentualno učešće uvoza/izvoza realizovanog sa EU u ukupnom uvozu/izvozu Republike srbije u 2019.  godini je u nivou prosečnih vrednosti zemalja kandidata za članstvo.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r-Latn-RS" sz="2000" b="1" dirty="0"/>
              <a:t>Tokom 2019. godine Republike Srbija je znatno više izvozila u EU, odnosno znatno više uvozila iz EU, u odnosu na sve ostale zemlje kandidate  za članstvo.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64828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662" y="1187355"/>
            <a:ext cx="9261230" cy="4908645"/>
          </a:xfrm>
        </p:spPr>
        <p:txBody>
          <a:bodyPr/>
          <a:lstStyle/>
          <a:p>
            <a:pPr algn="just"/>
            <a:r>
              <a:rPr lang="sr-Latn-CS" sz="1800" dirty="0"/>
              <a:t>Odnosi između SFRJ i država osnivača Evropske zajednice za ugalj i čelik (Belgija, Luksemburg, Holandija, Nemačka, Francuska i Italija) su bili uspostavljeni još </a:t>
            </a:r>
            <a:r>
              <a:rPr lang="sr-Latn-CS" sz="1800" b="1" dirty="0"/>
              <a:t>u periodu koji je prethodio početku evropskih integracija</a:t>
            </a:r>
            <a:r>
              <a:rPr lang="sr-Latn-CS" sz="1800" dirty="0"/>
              <a:t> i uglavnom su se manifestovali u vidu vojne ili političke saradnje. Iako je SFRJ bila priklonjena bloku nesvrstanih zemalja, nikada nije zapostavila saradnju sa ostatkom sveta. </a:t>
            </a:r>
          </a:p>
          <a:p>
            <a:pPr marL="0" indent="0" algn="just">
              <a:buNone/>
            </a:pPr>
            <a:endParaRPr lang="sr-Latn-RS" sz="1800" dirty="0"/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sr-Latn-CS" sz="1800" b="1" dirty="0"/>
              <a:t>Početak saradnje između Evropske ekonomske zajednice (</a:t>
            </a:r>
            <a:r>
              <a:rPr lang="sr-Latn-CS" sz="1800" b="1" i="1" dirty="0"/>
              <a:t>EEZ</a:t>
            </a:r>
            <a:r>
              <a:rPr lang="sr-Latn-CS" sz="1800" b="1" dirty="0"/>
              <a:t>) i tadašnje SFRJ datira iz 1967. godine </a:t>
            </a:r>
            <a:r>
              <a:rPr lang="sr-Latn-CS" sz="1800" dirty="0"/>
              <a:t>kada je ustanovljena politička osnova njihovih budućih odnsoa i zaključena Deklaracija o odnosima između EEZ i SFRJ. </a:t>
            </a:r>
            <a:endParaRPr lang="en-US" sz="1800" dirty="0"/>
          </a:p>
          <a:p>
            <a:pPr algn="just"/>
            <a:endParaRPr lang="sr-Latn-RS" sz="1800" b="1" dirty="0"/>
          </a:p>
          <a:p>
            <a:pPr marL="0" indent="0" algn="just">
              <a:buNone/>
            </a:pPr>
            <a:endParaRPr lang="en-US" sz="1800" b="1" dirty="0"/>
          </a:p>
          <a:p>
            <a:pPr algn="just"/>
            <a:r>
              <a:rPr lang="sr-Latn-CS" sz="1800" b="1" dirty="0"/>
              <a:t>Ovo je ujedno bio i prvi akt koji je Zajednica u svojoj višegodišnjoj praksi zaključila sa jednom socijalističkom državom Evrope.</a:t>
            </a:r>
            <a:endParaRPr lang="en-US" sz="18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76" y="4790550"/>
            <a:ext cx="828675" cy="82867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4" y="3136542"/>
            <a:ext cx="828675" cy="82867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5" y="1342217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9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Name</a:t>
            </a:r>
            <a:r>
              <a:rPr lang="sr-Latn-RS" dirty="0"/>
              <a:t>             </a:t>
            </a:r>
            <a:r>
              <a:rPr lang="sr-Latn-RS" b="1" dirty="0"/>
              <a:t>INEES TEACHING TEAM</a:t>
            </a:r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r-Latn-RS" dirty="0"/>
          </a:p>
          <a:p>
            <a:r>
              <a:rPr lang="en-US" dirty="0"/>
              <a:t>Phone</a:t>
            </a:r>
            <a:r>
              <a:rPr lang="sr-Latn-RS" dirty="0"/>
              <a:t>            +381 21 485 4004</a:t>
            </a:r>
            <a:endParaRPr lang="en-US" dirty="0"/>
          </a:p>
          <a:p>
            <a:endParaRPr lang="en-US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r-Latn-RS" dirty="0"/>
          </a:p>
          <a:p>
            <a:r>
              <a:rPr lang="en-US" dirty="0"/>
              <a:t>Email</a:t>
            </a:r>
            <a:r>
              <a:rPr lang="sr-Latn-RS" dirty="0"/>
              <a:t>            inees.project@gmail.com</a:t>
            </a:r>
            <a:endParaRPr lang="en-US" dirty="0"/>
          </a:p>
          <a:p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r-Latn-RS" dirty="0"/>
          </a:p>
          <a:p>
            <a:r>
              <a:rPr lang="en-US" dirty="0"/>
              <a:t>Website</a:t>
            </a:r>
            <a:r>
              <a:rPr lang="sr-Latn-RS" dirty="0"/>
              <a:t>      </a:t>
            </a:r>
            <a:r>
              <a:rPr lang="sr-Latn-RS" dirty="0">
                <a:hlinkClick r:id="rId11"/>
              </a:rPr>
              <a:t>http://inees.vps.ns.ac.rs/</a:t>
            </a:r>
            <a:r>
              <a:rPr lang="sr-Latn-RS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4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49"/>
            <a:ext cx="7388298" cy="6687453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9559" y="257907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937847"/>
            <a:ext cx="2834640" cy="4468693"/>
          </a:xfrm>
        </p:spPr>
        <p:txBody>
          <a:bodyPr/>
          <a:lstStyle/>
          <a:p>
            <a:pPr algn="just"/>
            <a:r>
              <a:rPr lang="sr-Latn-CS" sz="1800" b="1" dirty="0"/>
              <a:t>Ubrzo se zaključuju i trgovinski sporazumi između SFRJ i EEZ, prvi 1970. godine a naredni 1973. godine </a:t>
            </a:r>
            <a:r>
              <a:rPr lang="sr-Latn-CS" sz="1800" dirty="0"/>
              <a:t>i pri tom SFRJ dobija određene trgovinske povlastice. </a:t>
            </a:r>
            <a:endParaRPr lang="en-US" sz="1800" dirty="0"/>
          </a:p>
          <a:p>
            <a:pPr algn="just"/>
            <a:r>
              <a:rPr lang="sr-Latn-CS" sz="1800" dirty="0"/>
              <a:t>SFR Jugoslavija je bila jedina država centralne i istočne Evrope koja je još sedamdesetih godina uspostavila saradnju sa Evropskom zajednicom, ostale države su to učinile tek krajem osamdesetih i početkom devedesetih godina dvadesetog veka. </a:t>
            </a:r>
          </a:p>
          <a:p>
            <a:pPr algn="just"/>
            <a:r>
              <a:rPr lang="sr-Latn-CS" sz="1800" b="1" dirty="0"/>
              <a:t>Od jula 1971. godine SFRJ postaje i korisnik Opšte šeme preferencijala Evropske ekonomske zajednice.</a:t>
            </a:r>
            <a:endParaRPr lang="en-US" sz="1800" dirty="0"/>
          </a:p>
          <a:p>
            <a:pPr algn="just"/>
            <a:r>
              <a:rPr lang="sr-Latn-CS" sz="1800" dirty="0"/>
              <a:t> </a:t>
            </a:r>
            <a:endParaRPr lang="en-US" sz="1800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7360" y="269631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921" y="959341"/>
            <a:ext cx="2834640" cy="3368675"/>
          </a:xfrm>
        </p:spPr>
        <p:txBody>
          <a:bodyPr/>
          <a:lstStyle/>
          <a:p>
            <a:pPr lvl="0" algn="just"/>
            <a:r>
              <a:rPr lang="sl-SI" sz="1800" b="1" dirty="0"/>
              <a:t>Ono što je opšta šema preferencijala ponudila svetu u razvoju jeste bescarinski tretman (do izvesne kvote) izvoza industrijskih proizvoda. </a:t>
            </a:r>
            <a:endParaRPr lang="en-US" sz="1800" b="1" dirty="0"/>
          </a:p>
          <a:p>
            <a:pPr algn="just"/>
            <a:r>
              <a:rPr lang="sr-Latn-CS" sz="1800" dirty="0"/>
              <a:t>Ubrzo nakon toga usledilo je potpisivanje </a:t>
            </a:r>
            <a:r>
              <a:rPr lang="sr-Latn-CS" sz="1800" b="1" dirty="0"/>
              <a:t>Sporazuma o saradnji između SFRJ i EEZ </a:t>
            </a:r>
            <a:r>
              <a:rPr lang="sr-Latn-CS" sz="1800" dirty="0"/>
              <a:t>kojim se obezbeđuje preferencijalni status SFRJ kao i brojne mogućnosti za privrednu saradnju među ugovornim stranama, a takođe se reguliše i robna razmena, finansijska i poljoprivredna saradnja, industrijska kooperacija, naučno-tehnička saradnja kao i saradnja u oblasti saobraćaja, turizma i socijalne politike. </a:t>
            </a:r>
            <a:endParaRPr lang="en-US" sz="1800" dirty="0"/>
          </a:p>
          <a:p>
            <a:pPr algn="just"/>
            <a:endParaRPr lang="en-US" sz="1800" dirty="0"/>
          </a:p>
          <a:p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6874026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6790" y="433754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422" y="1275865"/>
            <a:ext cx="5600701" cy="4913480"/>
          </a:xfrm>
        </p:spPr>
        <p:txBody>
          <a:bodyPr/>
          <a:lstStyle/>
          <a:p>
            <a:pPr algn="just"/>
            <a:endParaRPr lang="en-US" sz="1800" dirty="0"/>
          </a:p>
          <a:p>
            <a:pPr algn="just"/>
            <a:r>
              <a:rPr lang="sr-Latn-CS" sz="1800" dirty="0"/>
              <a:t>Pomenuti sporazum je kasnije dopunjen </a:t>
            </a:r>
            <a:r>
              <a:rPr lang="sr-Latn-CS" sz="1800" b="1" dirty="0"/>
              <a:t>novim odredbama o liberalizaciji trgovine i razvoju međusobne saradnje. </a:t>
            </a:r>
          </a:p>
          <a:p>
            <a:pPr algn="just"/>
            <a:endParaRPr lang="en-US" sz="1800" dirty="0"/>
          </a:p>
          <a:p>
            <a:pPr algn="just"/>
            <a:r>
              <a:rPr lang="sr-Latn-CS" sz="1800" dirty="0"/>
              <a:t>Saradnja između SFRJ i EEZ je konstantno unapređivanja, a kulminacija je nastupila </a:t>
            </a:r>
            <a:r>
              <a:rPr lang="sr-Latn-CS" sz="1800" b="1" dirty="0"/>
              <a:t>1990. godine kada se potpisuje Okvirni sporazum PHARE i SFRJ pristupa programu pomoći restrukturiranja zemalja istočne i centralne Evrope. </a:t>
            </a:r>
          </a:p>
          <a:p>
            <a:pPr algn="just"/>
            <a:endParaRPr lang="en-US" sz="1800" b="1" dirty="0"/>
          </a:p>
          <a:p>
            <a:pPr algn="just"/>
            <a:r>
              <a:rPr lang="sr-Latn-CS" sz="1800" dirty="0"/>
              <a:t>Ovim sporazumom se međusobna saradnja proširuje i na oblasti pomoći za socijalne i ekonomske reforme korišćenjem finansijskih i tehničkih mera, a iste godine je potpisan i Finansijski memorandum kojim je detaljnije određen čitav program saradnje. 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9617" y="445477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students throwing their graduation caps in the air at sunset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626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490" y="941694"/>
            <a:ext cx="3562066" cy="3942103"/>
          </a:xfrm>
        </p:spPr>
        <p:txBody>
          <a:bodyPr/>
          <a:lstStyle/>
          <a:p>
            <a:pPr marL="0" indent="0" algn="just">
              <a:buNone/>
            </a:pPr>
            <a:r>
              <a:rPr lang="sr-Latn-CS" sz="2000" b="1" dirty="0"/>
              <a:t>Samo godinu dana kasnije, 1991. godine, u uslovima kada je SFRJ institucionalno i finansijski veoma povezana sa Evropskim zajednicama i kada ima </a:t>
            </a:r>
            <a:r>
              <a:rPr lang="sr-Latn-CS" sz="2000" b="1" u="sng" dirty="0"/>
              <a:t>status koji bi se mogao smatrati čak i povoljnijim od statusa koji će dobiti buduće pridružene države centralne i istočne Evrope </a:t>
            </a:r>
            <a:r>
              <a:rPr lang="sr-Latn-CS" sz="2000" b="1" dirty="0"/>
              <a:t>dolazi do sukoba na njenoj teritoriji a zatim i do uvođenja sankcija od strane Evropske zajednice i otkaziavanja Sporazuma o saradnji između SFRJ i EEZ. </a:t>
            </a:r>
            <a:endParaRPr lang="en-US" sz="2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lide Number Placeholder 5" descr="Slide number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1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191069"/>
            <a:ext cx="7388298" cy="6496384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4024" y="899352"/>
            <a:ext cx="548640" cy="548640"/>
          </a:xfrm>
        </p:spPr>
      </p:pic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0358" y="965667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921" y="959341"/>
            <a:ext cx="2834640" cy="3368675"/>
          </a:xfrm>
        </p:spPr>
        <p:txBody>
          <a:bodyPr/>
          <a:lstStyle/>
          <a:p>
            <a:pPr algn="just"/>
            <a:endParaRPr lang="en-US" sz="1800" dirty="0"/>
          </a:p>
          <a:p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1682" y="1688792"/>
            <a:ext cx="38251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dirty="0"/>
              <a:t>Stagnaciju u odnosima između EU i SR Jugoslavije prekida potpisivanje </a:t>
            </a:r>
            <a:r>
              <a:rPr lang="sr-Latn-CS" b="1" dirty="0"/>
              <a:t>Pakta stabilnosti za jugoistočnu Evropu (</a:t>
            </a:r>
            <a:r>
              <a:rPr lang="sr-Latn-CS" b="1" i="1" dirty="0"/>
              <a:t>Stability Pact for South Eastern Europe</a:t>
            </a:r>
            <a:r>
              <a:rPr lang="sr-Latn-CS" b="1" dirty="0"/>
              <a:t>) iz 1999. godine </a:t>
            </a:r>
            <a:r>
              <a:rPr lang="sr-Latn-CS" dirty="0"/>
              <a:t>koji je donet na inicijativu Evropske unije i propagira pružanje pordške zemljama regiona u naporima za unapređenjem mira, demokratije, poštovanjem ljudksih prava i otpočinjanjem ekonomskog prosperiteta.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2717" y="1754923"/>
            <a:ext cx="2834640" cy="3368675"/>
          </a:xfrm>
        </p:spPr>
        <p:txBody>
          <a:bodyPr/>
          <a:lstStyle/>
          <a:p>
            <a:pPr algn="just"/>
            <a:r>
              <a:rPr lang="sr-Latn-CS" sz="1800" b="1" dirty="0"/>
              <a:t>Prva zvanična poseta predstavnika Evropske unije Saveznoj republici Jugoslaviji </a:t>
            </a:r>
            <a:r>
              <a:rPr lang="sr-Latn-CS" sz="1800" dirty="0"/>
              <a:t>(zajednica Srbije i Crne Gore)  usledila je nakon ukidanja sankcija 1996. godine i tom prilikom je od strane predsednika Evropske komisije i predsednika Evropskog parlamenta izražena potreba za uspostavljanjem odnosa između Evropske unije i SR Jugoslavije. </a:t>
            </a:r>
            <a:endParaRPr lang="en-US" sz="1800" dirty="0"/>
          </a:p>
          <a:p>
            <a:pPr algn="just"/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38431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students throwing their graduation caps in the air at sunset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80" name="Content Placeholder 79" descr="Open Book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4398" y="416024"/>
            <a:ext cx="547688" cy="547688"/>
          </a:xfrm>
        </p:spPr>
      </p:pic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0381" y="1201003"/>
            <a:ext cx="7526390" cy="4119524"/>
          </a:xfrm>
        </p:spPr>
        <p:txBody>
          <a:bodyPr/>
          <a:lstStyle/>
          <a:p>
            <a:pPr marL="0" indent="0" algn="just">
              <a:buNone/>
            </a:pPr>
            <a:r>
              <a:rPr lang="sr-Latn-RS" sz="2400" dirty="0"/>
              <a:t>Od 2006. godine državna zajednica Srbije i Crne gore prestaje da postoji.</a:t>
            </a:r>
          </a:p>
          <a:p>
            <a:pPr marL="0" indent="0" algn="just">
              <a:buNone/>
            </a:pPr>
            <a:r>
              <a:rPr lang="sr-Latn-CS" sz="2400" b="1" dirty="0"/>
              <a:t>Upravo tada pridruživanje Evropskoj uniji za Srbiju postaje strateški prioritet njene spoljne politike, a u sveobuhvatnom procesu učešća Srbije u međunarodnim političkim i ekonomskim integracijama ključni partner postaje upravo Evropska unija koja prža snažnu podršku sprovođenju političkih i ekonomskih reformi u našoj zemlji</a:t>
            </a:r>
            <a:r>
              <a:rPr lang="sr-Latn-CS" sz="2400" dirty="0"/>
              <a:t>.</a:t>
            </a:r>
          </a:p>
          <a:p>
            <a:pPr marL="0" indent="0" algn="just">
              <a:buNone/>
            </a:pPr>
            <a:endParaRPr lang="sr-Latn-CS" sz="2400" dirty="0"/>
          </a:p>
          <a:p>
            <a:pPr marL="0" indent="0" algn="just">
              <a:buNone/>
            </a:pPr>
            <a:r>
              <a:rPr lang="sr-Latn-RS" sz="2400" b="1" dirty="0"/>
              <a:t>2012. godine Republika Srbija dobija statust kandidata za članstvo u Evropskoj uniji.</a:t>
            </a:r>
          </a:p>
          <a:p>
            <a:r>
              <a:rPr lang="sr-Latn-RS" sz="2400" dirty="0"/>
              <a:t> </a:t>
            </a:r>
          </a:p>
          <a:p>
            <a:pPr marL="0" indent="0" algn="just">
              <a:buNone/>
            </a:pP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lide Number Placeholder 5" descr="Slide number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5" name="Content Placeholder 79" descr="Open Book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519" y="426725"/>
            <a:ext cx="547688" cy="547688"/>
          </a:xfrm>
        </p:spPr>
      </p:pic>
      <p:pic>
        <p:nvPicPr>
          <p:cNvPr id="27" name="Content Placeholder 79" descr="Open Book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6654" y="384661"/>
            <a:ext cx="547688" cy="547688"/>
          </a:xfrm>
        </p:spPr>
      </p:pic>
    </p:spTree>
    <p:extLst>
      <p:ext uri="{BB962C8B-B14F-4D97-AF65-F5344CB8AC3E}">
        <p14:creationId xmlns:p14="http://schemas.microsoft.com/office/powerpoint/2010/main" val="45508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7779224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19" y="2404234"/>
            <a:ext cx="6357735" cy="1746504"/>
          </a:xfrm>
        </p:spPr>
        <p:txBody>
          <a:bodyPr/>
          <a:lstStyle/>
          <a:p>
            <a:pPr algn="ctr"/>
            <a:r>
              <a:rPr lang="sr-Latn-RS" sz="4000" b="1" dirty="0"/>
              <a:t>IZAZOVI ZAJEDNIČKE TRGOVINSKE POLITIKE EVROPSKE UNIJE</a:t>
            </a:r>
            <a:endParaRPr lang="en-US" sz="4000" b="1" dirty="0"/>
          </a:p>
        </p:txBody>
      </p:sp>
      <p:pic>
        <p:nvPicPr>
          <p:cNvPr id="15" name="Picture 14" descr="A picture containing white, black, red, holding&#10;&#10;Description automatically generated">
            <a:extLst>
              <a:ext uri="{FF2B5EF4-FFF2-40B4-BE49-F238E27FC236}">
                <a16:creationId xmlns:a16="http://schemas.microsoft.com/office/drawing/2014/main" id="{6B6DF1A0-FE35-45B7-9640-257DB9F9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43" y="4457696"/>
            <a:ext cx="4345497" cy="892116"/>
          </a:xfrm>
          <a:prstGeom prst="rect">
            <a:avLst/>
          </a:prstGeom>
        </p:spPr>
      </p:pic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70B2E43-57A2-41DB-90A0-B9BF6AC5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68" y="4150738"/>
            <a:ext cx="2374238" cy="1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75C36-314A-42CB-9114-6E0CE4AB273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1968</Words>
  <Application>Microsoft Office PowerPoint</Application>
  <PresentationFormat>Widescreen</PresentationFormat>
  <Paragraphs>348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Times New Roman</vt:lpstr>
      <vt:lpstr>Office Theme</vt:lpstr>
      <vt:lpstr>INEES  EVROPSKA UNIJA  Najznačajniji trgovinski partner Republike Srbije </vt:lpstr>
      <vt:lpstr>RETROSPREKTIVA ODNOSA IZMEĐU REPUBLIKE SRBIJE I EVROPSKE UNIJE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IZAZOVI ZAJEDNIČKE TRGOVINSKE POLITIKE EVROPSKE UNIJE</vt:lpstr>
      <vt:lpstr>PowerPoint Presentation</vt:lpstr>
      <vt:lpstr>PowerPoint Presentation</vt:lpstr>
      <vt:lpstr>PowerPoint Presentation</vt:lpstr>
      <vt:lpstr>PowerPoint Presentation</vt:lpstr>
      <vt:lpstr>SPOLJNOTRGOVINSKA SARADNJA IZMEĐU REPUBLIKE SRBIJE I EVROPSKE UNIJE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REPUBLIKA SRBIJA I OSTALE ZEMLJE KANDIDATI ZA ČLANSTVO U EVROPSKOJ UNIJI</vt:lpstr>
      <vt:lpstr>PowerPoint Presentation</vt:lpstr>
      <vt:lpstr>PowerPoint Presentation</vt:lpstr>
      <vt:lpstr>PowerPoint Presentation</vt:lpstr>
      <vt:lpstr>Zaključna razmatranja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INEES Introduction to  EU Education for Secondary Schools</dc:title>
  <dc:creator/>
  <cp:lastModifiedBy/>
  <cp:revision>2</cp:revision>
  <dcterms:created xsi:type="dcterms:W3CDTF">2020-02-07T13:32:30Z</dcterms:created>
  <dcterms:modified xsi:type="dcterms:W3CDTF">2021-06-30T21:43:14Z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